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slide" Target="slides/slide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2.xml"/><Relationship Id="rId18" Type="http://schemas.openxmlformats.org/officeDocument/2006/relationships/font" Target="fonts/Robot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3150" lIns="86300" spcFirstLastPara="1" rIns="86300" wrap="square" tIns="43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t/>
            </a:r>
            <a:endParaRPr sz="1300"/>
          </a:p>
        </p:txBody>
      </p:sp>
      <p:sp>
        <p:nvSpPr>
          <p:cNvPr id="97" name="Google Shape;97;p6:notes"/>
          <p:cNvSpPr txBox="1"/>
          <p:nvPr>
            <p:ph idx="12" type="sldNum"/>
          </p:nvPr>
        </p:nvSpPr>
        <p:spPr>
          <a:xfrm>
            <a:off x="3885206" y="8685287"/>
            <a:ext cx="297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3150" lIns="86300" spcFirstLastPara="1" rIns="86300" wrap="square" tIns="431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fld id="{00000000-1234-1234-1234-123412341234}" type="slidenum">
              <a:rPr lang="en-US" sz="1300"/>
              <a:t>‹#›</a:t>
            </a:fld>
            <a:endParaRPr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1_Title Slid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>
            <p:ph idx="2" type="pic"/>
          </p:nvPr>
        </p:nvSpPr>
        <p:spPr>
          <a:xfrm>
            <a:off x="8557685" y="541867"/>
            <a:ext cx="2720000" cy="9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type="ctrTitle"/>
          </p:nvPr>
        </p:nvSpPr>
        <p:spPr>
          <a:xfrm>
            <a:off x="914400" y="2206628"/>
            <a:ext cx="107696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9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" type="subTitle"/>
          </p:nvPr>
        </p:nvSpPr>
        <p:spPr>
          <a:xfrm>
            <a:off x="1016000" y="4554979"/>
            <a:ext cx="8026400" cy="498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54875" lIns="102875" spcFirstLastPara="1" rIns="68575" wrap="square" tIns="41150">
            <a:noAutofit/>
          </a:bodyPr>
          <a:lstStyle>
            <a:lvl1pPr lvl="0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defRPr i="1"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lvl="2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lvl="4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lvl="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3" type="body"/>
          </p:nvPr>
        </p:nvSpPr>
        <p:spPr>
          <a:xfrm>
            <a:off x="914400" y="3784600"/>
            <a:ext cx="10261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3F93D0"/>
              </a:buClr>
              <a:buSzPts val="2800"/>
              <a:buFont typeface="Arial"/>
              <a:buNone/>
              <a:defRPr sz="3733">
                <a:solidFill>
                  <a:srgbClr val="3F93D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us02web.zoom.us/rec/share/ztxfDrfZ205IH5GV5WvxQ6kIFYS9X6a8gScfq_UJxU1CU4FC3NJ9aXUcyP-1gLYf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hyperlink" Target="mailto:bill@richterlaw.com" TargetMode="External"/><Relationship Id="rId6" Type="http://schemas.openxmlformats.org/officeDocument/2006/relationships/hyperlink" Target="https://www.linkedin.com/in/richterlaw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1524000" y="746433"/>
            <a:ext cx="8782050" cy="29238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23130"/>
                </a:solidFill>
                <a:latin typeface="Calibri"/>
                <a:ea typeface="Calibri"/>
                <a:cs typeface="Calibri"/>
                <a:sym typeface="Calibri"/>
              </a:rPr>
              <a:t>Topic: INBLF: Caring for Your Corporation in the COVID-19 Era</a:t>
            </a:r>
            <a:br>
              <a:rPr lang="en-US" sz="2400">
                <a:solidFill>
                  <a:srgbClr val="32313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solidFill>
                  <a:srgbClr val="323130"/>
                </a:solidFill>
                <a:latin typeface="Calibri"/>
                <a:ea typeface="Calibri"/>
                <a:cs typeface="Calibri"/>
                <a:sym typeface="Calibri"/>
              </a:rPr>
              <a:t>Date: May 14, 2020 02:48 PM Eastern Time (US and Canada)</a:t>
            </a:r>
            <a:br>
              <a:rPr lang="en-US" sz="2400">
                <a:solidFill>
                  <a:srgbClr val="32313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1600">
                <a:solidFill>
                  <a:srgbClr val="32313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1600">
                <a:solidFill>
                  <a:srgbClr val="32313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600">
                <a:solidFill>
                  <a:srgbClr val="323130"/>
                </a:solidFill>
                <a:latin typeface="Calibri"/>
                <a:ea typeface="Calibri"/>
                <a:cs typeface="Calibri"/>
                <a:sym typeface="Calibri"/>
              </a:rPr>
              <a:t>Share recording with viewers: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600">
                <a:solidFill>
                  <a:srgbClr val="32313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https://us02web.zoom.us/rec/share/ztxfDrfZ205IH5GV5WvxQ6kIFYS9X6a8gScfq_UJxU1CU4FC3NJ9aXUcyP-1gLYf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23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3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3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81" name="Google Shape;181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3"/>
          <p:cNvSpPr/>
          <p:nvPr/>
        </p:nvSpPr>
        <p:spPr>
          <a:xfrm>
            <a:off x="1876424" y="1352010"/>
            <a:ext cx="8048625" cy="3622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#7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Contracts, Contracts, Contracts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Commercial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Loan Agreements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Financing Documents and SAFES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24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4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4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4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91" name="Google Shape;191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24"/>
          <p:cNvSpPr/>
          <p:nvPr/>
        </p:nvSpPr>
        <p:spPr>
          <a:xfrm>
            <a:off x="1876424" y="1352010"/>
            <a:ext cx="8048625" cy="1251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/>
          <p:nvPr/>
        </p:nvSpPr>
        <p:spPr>
          <a:xfrm>
            <a:off x="0" y="3934539"/>
            <a:ext cx="12192000" cy="2945200"/>
          </a:xfrm>
          <a:prstGeom prst="rect">
            <a:avLst/>
          </a:prstGeom>
          <a:solidFill>
            <a:srgbClr val="EEF2F4"/>
          </a:solidFill>
          <a:ln>
            <a:noFill/>
          </a:ln>
        </p:spPr>
        <p:txBody>
          <a:bodyPr anchorCtr="0" anchor="ctr" bIns="60925" lIns="121900" spcFirstLastPara="1" rIns="121900" wrap="square" tIns="609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709929" y="-121920"/>
            <a:ext cx="751306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ue and white sign&#10;&#10;Description automatically generated" id="101" name="Google Shape;10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50106" y="1018360"/>
            <a:ext cx="2200275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/>
          <p:nvPr/>
        </p:nvSpPr>
        <p:spPr>
          <a:xfrm>
            <a:off x="3057525" y="2829759"/>
            <a:ext cx="6096000" cy="2998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CARING FOR YOUR CORPORATION IN THE COVID-19 ERA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(my evolving primer for topics to counsel clients on)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 RICHTER, ESQ.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RICHTER LAW OFFICES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bill@richterlaw.com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https://www.linkedin.com/in/richterlaw/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/>
          <p:nvPr/>
        </p:nvSpPr>
        <p:spPr>
          <a:xfrm>
            <a:off x="3419073" y="540856"/>
            <a:ext cx="5001152" cy="1189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INBLF </a:t>
            </a:r>
            <a:endParaRPr/>
          </a:p>
          <a:p>
            <a:pPr indent="0" lvl="0" marL="0" marR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  <a:p>
            <a:pPr indent="0" lvl="0" marL="0" marR="0" rtl="0" algn="l">
              <a:lnSpc>
                <a:spcPct val="58333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3333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2000">
              <a:solidFill>
                <a:srgbClr val="3333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6"/>
          <p:cNvPicPr preferRelativeResize="0"/>
          <p:nvPr/>
        </p:nvPicPr>
        <p:blipFill rotWithShape="1">
          <a:blip r:embed="rId3">
            <a:alphaModFix/>
          </a:blip>
          <a:srcRect b="7084" l="15937" r="9063" t="21527"/>
          <a:stretch/>
        </p:blipFill>
        <p:spPr>
          <a:xfrm>
            <a:off x="1933575" y="1123950"/>
            <a:ext cx="9144000" cy="489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9144000" y="1295400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16"/>
          <p:cNvPicPr preferRelativeResize="0"/>
          <p:nvPr/>
        </p:nvPicPr>
        <p:blipFill rotWithShape="1">
          <a:blip r:embed="rId4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7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7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7"/>
          <p:cNvSpPr/>
          <p:nvPr/>
        </p:nvSpPr>
        <p:spPr>
          <a:xfrm>
            <a:off x="2781300" y="1332560"/>
            <a:ext cx="6096000" cy="3337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#1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Cautionary Words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Rule of Law, Still!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Other shoes will drop!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22" name="Google Shape;122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8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8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8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31" name="Google Shape;13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8"/>
          <p:cNvSpPr/>
          <p:nvPr/>
        </p:nvSpPr>
        <p:spPr>
          <a:xfrm>
            <a:off x="1562099" y="1361135"/>
            <a:ext cx="8753475" cy="3337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#2 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Ensuring Continuity of Ownership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How are shares held?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What’s in </a:t>
            </a:r>
            <a:r>
              <a:rPr i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shareholders’ agreement?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9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9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9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9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41" name="Google Shape;14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9"/>
          <p:cNvSpPr/>
          <p:nvPr/>
        </p:nvSpPr>
        <p:spPr>
          <a:xfrm>
            <a:off x="-28575" y="1362229"/>
            <a:ext cx="11868150" cy="47285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#3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Fiduciary Duties in the C-19 Era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Duty of Oversight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Protecting Against Future Derivative Shareholder Suits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b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0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0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0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0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51" name="Google Shape;15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/>
          <p:nvPr/>
        </p:nvSpPr>
        <p:spPr>
          <a:xfrm>
            <a:off x="9525" y="1381279"/>
            <a:ext cx="11868150" cy="4226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#4 </a:t>
            </a:r>
            <a:endParaRPr/>
          </a:p>
          <a:p>
            <a:pPr indent="0" lvl="0" marL="0" marR="0" rtl="0" algn="ctr">
              <a:lnSpc>
                <a:spcPct val="3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Ensuring Continuity of Governance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  C-Suite Succession Planning</a:t>
            </a:r>
            <a:endParaRPr/>
          </a:p>
          <a:p>
            <a:pPr indent="-742950" lvl="1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 startAt="2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Adoption of “Emergency Bylaws” Under CA and DE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general corporation law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1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1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1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1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61" name="Google Shape;161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1"/>
          <p:cNvSpPr/>
          <p:nvPr/>
        </p:nvSpPr>
        <p:spPr>
          <a:xfrm>
            <a:off x="209551" y="1363029"/>
            <a:ext cx="11401424" cy="46259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#5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Thinking About Options Now: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Being Kind to Your Optionees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4" marL="21717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Extension of Post-term Exercise Period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4" marL="21717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Revisit Milestone vesting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4" marL="21717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New Grants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4" marL="21717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Repricing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22"/>
          <p:cNvPicPr preferRelativeResize="0"/>
          <p:nvPr/>
        </p:nvPicPr>
        <p:blipFill rotWithShape="1">
          <a:blip r:embed="rId3">
            <a:alphaModFix amt="8000"/>
          </a:blip>
          <a:srcRect b="0" l="5020" r="76310" t="22063"/>
          <a:stretch/>
        </p:blipFill>
        <p:spPr>
          <a:xfrm flipH="1">
            <a:off x="4684878" y="15866"/>
            <a:ext cx="751306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2"/>
          <p:cNvSpPr txBox="1"/>
          <p:nvPr/>
        </p:nvSpPr>
        <p:spPr>
          <a:xfrm>
            <a:off x="9706042" y="6494840"/>
            <a:ext cx="1440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Campaign Precision © 2020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2"/>
          <p:cNvSpPr/>
          <p:nvPr/>
        </p:nvSpPr>
        <p:spPr>
          <a:xfrm>
            <a:off x="-1" y="6104846"/>
            <a:ext cx="12222997" cy="776883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45725" lIns="91425" spcFirstLastPara="1" rIns="91425" wrap="square" tIns="457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2"/>
          <p:cNvSpPr/>
          <p:nvPr/>
        </p:nvSpPr>
        <p:spPr>
          <a:xfrm>
            <a:off x="9144000" y="1571625"/>
            <a:ext cx="752198" cy="6000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ue and white sign&#10;&#10;Description automatically generated" id="171" name="Google Shape;17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35857" y="342085"/>
            <a:ext cx="1045894" cy="72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2"/>
          <p:cNvSpPr/>
          <p:nvPr/>
        </p:nvSpPr>
        <p:spPr>
          <a:xfrm>
            <a:off x="2886075" y="1361135"/>
            <a:ext cx="6096000" cy="3337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 #6 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PPP’s – a Panacea?</a:t>
            </a:r>
            <a:endParaRPr/>
          </a:p>
          <a:p>
            <a:pPr indent="0" lvl="0" marL="0" marR="0" rtl="0" algn="ctr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Experiences to date?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Dealing with uncertainty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