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Lst>
  <p:notesMasterIdLst>
    <p:notesMasterId r:id="rId22"/>
  </p:notesMasterIdLst>
  <p:sldIdLst>
    <p:sldId id="256" r:id="rId3"/>
    <p:sldId id="345" r:id="rId4"/>
    <p:sldId id="289" r:id="rId5"/>
    <p:sldId id="378" r:id="rId6"/>
    <p:sldId id="380" r:id="rId7"/>
    <p:sldId id="414" r:id="rId8"/>
    <p:sldId id="415" r:id="rId9"/>
    <p:sldId id="379" r:id="rId10"/>
    <p:sldId id="412" r:id="rId11"/>
    <p:sldId id="413" r:id="rId12"/>
    <p:sldId id="409" r:id="rId13"/>
    <p:sldId id="417" r:id="rId14"/>
    <p:sldId id="381" r:id="rId15"/>
    <p:sldId id="382" r:id="rId16"/>
    <p:sldId id="416" r:id="rId17"/>
    <p:sldId id="410" r:id="rId18"/>
    <p:sldId id="411" r:id="rId19"/>
    <p:sldId id="376" r:id="rId20"/>
    <p:sldId id="408"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32126"/>
    <a:srgbClr val="585956"/>
    <a:srgbClr val="DCAD29"/>
    <a:srgbClr val="B37F65"/>
    <a:srgbClr val="F9F4E8"/>
    <a:srgbClr val="939598"/>
    <a:srgbClr val="DA3036"/>
    <a:srgbClr val="E128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94639" autoAdjust="0"/>
  </p:normalViewPr>
  <p:slideViewPr>
    <p:cSldViewPr snapToGrid="0" snapToObjects="1">
      <p:cViewPr varScale="1">
        <p:scale>
          <a:sx n="105" d="100"/>
          <a:sy n="105" d="100"/>
        </p:scale>
        <p:origin x="912" y="96"/>
      </p:cViewPr>
      <p:guideLst>
        <p:guide orient="horz" pos="2160"/>
        <p:guide pos="3840"/>
      </p:guideLst>
    </p:cSldViewPr>
  </p:slideViewPr>
  <p:outlineViewPr>
    <p:cViewPr>
      <p:scale>
        <a:sx n="33" d="100"/>
        <a:sy n="33" d="100"/>
      </p:scale>
      <p:origin x="0" y="10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0DCC7E6-6A38-4838-9D89-38BEEED1AC69}" type="datetimeFigureOut">
              <a:rPr lang="en-US" smtClean="0"/>
              <a:t>8/13/2020</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56899BE-CA25-4FC3-832D-AC36D9A1C2A0}" type="slidenum">
              <a:rPr lang="en-US" smtClean="0"/>
              <a:t>‹#›</a:t>
            </a:fld>
            <a:endParaRPr lang="en-US" dirty="0"/>
          </a:p>
        </p:txBody>
      </p:sp>
    </p:spTree>
    <p:extLst>
      <p:ext uri="{BB962C8B-B14F-4D97-AF65-F5344CB8AC3E}">
        <p14:creationId xmlns:p14="http://schemas.microsoft.com/office/powerpoint/2010/main" val="3613814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6899BE-CA25-4FC3-832D-AC36D9A1C2A0}" type="slidenum">
              <a:rPr lang="en-US" smtClean="0"/>
              <a:t>1</a:t>
            </a:fld>
            <a:endParaRPr lang="en-US" dirty="0"/>
          </a:p>
        </p:txBody>
      </p:sp>
    </p:spTree>
    <p:extLst>
      <p:ext uri="{BB962C8B-B14F-4D97-AF65-F5344CB8AC3E}">
        <p14:creationId xmlns:p14="http://schemas.microsoft.com/office/powerpoint/2010/main" val="869703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6899BE-CA25-4FC3-832D-AC36D9A1C2A0}" type="slidenum">
              <a:rPr lang="en-US" smtClean="0"/>
              <a:t>10</a:t>
            </a:fld>
            <a:endParaRPr lang="en-US" dirty="0"/>
          </a:p>
        </p:txBody>
      </p:sp>
    </p:spTree>
    <p:extLst>
      <p:ext uri="{BB962C8B-B14F-4D97-AF65-F5344CB8AC3E}">
        <p14:creationId xmlns:p14="http://schemas.microsoft.com/office/powerpoint/2010/main" val="705810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6899BE-CA25-4FC3-832D-AC36D9A1C2A0}" type="slidenum">
              <a:rPr lang="en-US" smtClean="0"/>
              <a:t>11</a:t>
            </a:fld>
            <a:endParaRPr lang="en-US" dirty="0"/>
          </a:p>
        </p:txBody>
      </p:sp>
    </p:spTree>
    <p:extLst>
      <p:ext uri="{BB962C8B-B14F-4D97-AF65-F5344CB8AC3E}">
        <p14:creationId xmlns:p14="http://schemas.microsoft.com/office/powerpoint/2010/main" val="4174815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6899BE-CA25-4FC3-832D-AC36D9A1C2A0}" type="slidenum">
              <a:rPr lang="en-US" smtClean="0"/>
              <a:t>12</a:t>
            </a:fld>
            <a:endParaRPr lang="en-US" dirty="0"/>
          </a:p>
        </p:txBody>
      </p:sp>
    </p:spTree>
    <p:extLst>
      <p:ext uri="{BB962C8B-B14F-4D97-AF65-F5344CB8AC3E}">
        <p14:creationId xmlns:p14="http://schemas.microsoft.com/office/powerpoint/2010/main" val="20606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6899BE-CA25-4FC3-832D-AC36D9A1C2A0}" type="slidenum">
              <a:rPr lang="en-US" smtClean="0"/>
              <a:t>13</a:t>
            </a:fld>
            <a:endParaRPr lang="en-US" dirty="0"/>
          </a:p>
        </p:txBody>
      </p:sp>
    </p:spTree>
    <p:extLst>
      <p:ext uri="{BB962C8B-B14F-4D97-AF65-F5344CB8AC3E}">
        <p14:creationId xmlns:p14="http://schemas.microsoft.com/office/powerpoint/2010/main" val="1393972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6899BE-CA25-4FC3-832D-AC36D9A1C2A0}" type="slidenum">
              <a:rPr lang="en-US" smtClean="0"/>
              <a:t>14</a:t>
            </a:fld>
            <a:endParaRPr lang="en-US" dirty="0"/>
          </a:p>
        </p:txBody>
      </p:sp>
    </p:spTree>
    <p:extLst>
      <p:ext uri="{BB962C8B-B14F-4D97-AF65-F5344CB8AC3E}">
        <p14:creationId xmlns:p14="http://schemas.microsoft.com/office/powerpoint/2010/main" val="2365994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6899BE-CA25-4FC3-832D-AC36D9A1C2A0}" type="slidenum">
              <a:rPr lang="en-US" smtClean="0"/>
              <a:t>15</a:t>
            </a:fld>
            <a:endParaRPr lang="en-US" dirty="0"/>
          </a:p>
        </p:txBody>
      </p:sp>
    </p:spTree>
    <p:extLst>
      <p:ext uri="{BB962C8B-B14F-4D97-AF65-F5344CB8AC3E}">
        <p14:creationId xmlns:p14="http://schemas.microsoft.com/office/powerpoint/2010/main" val="3103864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6899BE-CA25-4FC3-832D-AC36D9A1C2A0}" type="slidenum">
              <a:rPr lang="en-US" smtClean="0"/>
              <a:t>16</a:t>
            </a:fld>
            <a:endParaRPr lang="en-US" dirty="0"/>
          </a:p>
        </p:txBody>
      </p:sp>
    </p:spTree>
    <p:extLst>
      <p:ext uri="{BB962C8B-B14F-4D97-AF65-F5344CB8AC3E}">
        <p14:creationId xmlns:p14="http://schemas.microsoft.com/office/powerpoint/2010/main" val="122570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6899BE-CA25-4FC3-832D-AC36D9A1C2A0}" type="slidenum">
              <a:rPr lang="en-US" smtClean="0"/>
              <a:t>17</a:t>
            </a:fld>
            <a:endParaRPr lang="en-US" dirty="0"/>
          </a:p>
        </p:txBody>
      </p:sp>
    </p:spTree>
    <p:extLst>
      <p:ext uri="{BB962C8B-B14F-4D97-AF65-F5344CB8AC3E}">
        <p14:creationId xmlns:p14="http://schemas.microsoft.com/office/powerpoint/2010/main" val="1756558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356899BE-CA25-4FC3-832D-AC36D9A1C2A0}" type="slidenum">
              <a:rPr lang="en-US">
                <a:solidFill>
                  <a:prstClr val="black"/>
                </a:solidFill>
                <a:latin typeface="Calibri"/>
              </a:rPr>
              <a:pPr defTabSz="931774">
                <a:defRPr/>
              </a:pPr>
              <a:t>18</a:t>
            </a:fld>
            <a:endParaRPr lang="en-US" dirty="0">
              <a:solidFill>
                <a:prstClr val="black"/>
              </a:solidFill>
              <a:latin typeface="Calibri"/>
            </a:endParaRPr>
          </a:p>
        </p:txBody>
      </p:sp>
    </p:spTree>
    <p:extLst>
      <p:ext uri="{BB962C8B-B14F-4D97-AF65-F5344CB8AC3E}">
        <p14:creationId xmlns:p14="http://schemas.microsoft.com/office/powerpoint/2010/main" val="1984872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356899BE-CA25-4FC3-832D-AC36D9A1C2A0}" type="slidenum">
              <a:rPr lang="en-US">
                <a:solidFill>
                  <a:prstClr val="black"/>
                </a:solidFill>
                <a:latin typeface="Calibri"/>
              </a:rPr>
              <a:pPr defTabSz="931774">
                <a:defRPr/>
              </a:pPr>
              <a:t>19</a:t>
            </a:fld>
            <a:endParaRPr lang="en-US" dirty="0">
              <a:solidFill>
                <a:prstClr val="black"/>
              </a:solidFill>
              <a:latin typeface="Calibri"/>
            </a:endParaRPr>
          </a:p>
        </p:txBody>
      </p:sp>
    </p:spTree>
    <p:extLst>
      <p:ext uri="{BB962C8B-B14F-4D97-AF65-F5344CB8AC3E}">
        <p14:creationId xmlns:p14="http://schemas.microsoft.com/office/powerpoint/2010/main" val="1984872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6899BE-CA25-4FC3-832D-AC36D9A1C2A0}" type="slidenum">
              <a:rPr lang="en-US" smtClean="0"/>
              <a:t>2</a:t>
            </a:fld>
            <a:endParaRPr lang="en-US" dirty="0"/>
          </a:p>
        </p:txBody>
      </p:sp>
    </p:spTree>
    <p:extLst>
      <p:ext uri="{BB962C8B-B14F-4D97-AF65-F5344CB8AC3E}">
        <p14:creationId xmlns:p14="http://schemas.microsoft.com/office/powerpoint/2010/main" val="2911308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a:defRPr/>
            </a:pPr>
            <a:fld id="{356899BE-CA25-4FC3-832D-AC36D9A1C2A0}" type="slidenum">
              <a:rPr lang="en-US">
                <a:solidFill>
                  <a:prstClr val="black"/>
                </a:solidFill>
                <a:latin typeface="Calibri"/>
              </a:rPr>
              <a:pPr defTabSz="931774">
                <a:defRPr/>
              </a:pPr>
              <a:t>3</a:t>
            </a:fld>
            <a:endParaRPr lang="en-US" dirty="0">
              <a:solidFill>
                <a:prstClr val="black"/>
              </a:solidFill>
              <a:latin typeface="Calibri"/>
            </a:endParaRPr>
          </a:p>
        </p:txBody>
      </p:sp>
    </p:spTree>
    <p:extLst>
      <p:ext uri="{BB962C8B-B14F-4D97-AF65-F5344CB8AC3E}">
        <p14:creationId xmlns:p14="http://schemas.microsoft.com/office/powerpoint/2010/main" val="2316121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6899BE-CA25-4FC3-832D-AC36D9A1C2A0}" type="slidenum">
              <a:rPr lang="en-US" smtClean="0"/>
              <a:t>4</a:t>
            </a:fld>
            <a:endParaRPr lang="en-US" dirty="0"/>
          </a:p>
        </p:txBody>
      </p:sp>
    </p:spTree>
    <p:extLst>
      <p:ext uri="{BB962C8B-B14F-4D97-AF65-F5344CB8AC3E}">
        <p14:creationId xmlns:p14="http://schemas.microsoft.com/office/powerpoint/2010/main" val="762229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6899BE-CA25-4FC3-832D-AC36D9A1C2A0}" type="slidenum">
              <a:rPr lang="en-US" smtClean="0"/>
              <a:t>5</a:t>
            </a:fld>
            <a:endParaRPr lang="en-US" dirty="0"/>
          </a:p>
        </p:txBody>
      </p:sp>
    </p:spTree>
    <p:extLst>
      <p:ext uri="{BB962C8B-B14F-4D97-AF65-F5344CB8AC3E}">
        <p14:creationId xmlns:p14="http://schemas.microsoft.com/office/powerpoint/2010/main" val="3311852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6899BE-CA25-4FC3-832D-AC36D9A1C2A0}" type="slidenum">
              <a:rPr lang="en-US" smtClean="0"/>
              <a:t>6</a:t>
            </a:fld>
            <a:endParaRPr lang="en-US" dirty="0"/>
          </a:p>
        </p:txBody>
      </p:sp>
    </p:spTree>
    <p:extLst>
      <p:ext uri="{BB962C8B-B14F-4D97-AF65-F5344CB8AC3E}">
        <p14:creationId xmlns:p14="http://schemas.microsoft.com/office/powerpoint/2010/main" val="3011734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6899BE-CA25-4FC3-832D-AC36D9A1C2A0}" type="slidenum">
              <a:rPr lang="en-US" smtClean="0"/>
              <a:t>7</a:t>
            </a:fld>
            <a:endParaRPr lang="en-US" dirty="0"/>
          </a:p>
        </p:txBody>
      </p:sp>
    </p:spTree>
    <p:extLst>
      <p:ext uri="{BB962C8B-B14F-4D97-AF65-F5344CB8AC3E}">
        <p14:creationId xmlns:p14="http://schemas.microsoft.com/office/powerpoint/2010/main" val="3604604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6899BE-CA25-4FC3-832D-AC36D9A1C2A0}" type="slidenum">
              <a:rPr lang="en-US" smtClean="0"/>
              <a:t>8</a:t>
            </a:fld>
            <a:endParaRPr lang="en-US" dirty="0"/>
          </a:p>
        </p:txBody>
      </p:sp>
    </p:spTree>
    <p:extLst>
      <p:ext uri="{BB962C8B-B14F-4D97-AF65-F5344CB8AC3E}">
        <p14:creationId xmlns:p14="http://schemas.microsoft.com/office/powerpoint/2010/main" val="4275838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6899BE-CA25-4FC3-832D-AC36D9A1C2A0}" type="slidenum">
              <a:rPr lang="en-US" smtClean="0"/>
              <a:t>9</a:t>
            </a:fld>
            <a:endParaRPr lang="en-US" dirty="0"/>
          </a:p>
        </p:txBody>
      </p:sp>
    </p:spTree>
    <p:extLst>
      <p:ext uri="{BB962C8B-B14F-4D97-AF65-F5344CB8AC3E}">
        <p14:creationId xmlns:p14="http://schemas.microsoft.com/office/powerpoint/2010/main" val="626632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A6B3BE9-F971-BA46-A7F9-C4BF995920FA}" type="datetimeFigureOut">
              <a:rPr lang="en-US" smtClean="0"/>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53C909-9F3F-B14C-995F-211886F51B84}" type="slidenum">
              <a:rPr lang="en-US" smtClean="0"/>
              <a:t>‹#›</a:t>
            </a:fld>
            <a:endParaRPr lang="en-US" dirty="0"/>
          </a:p>
        </p:txBody>
      </p:sp>
    </p:spTree>
    <p:extLst>
      <p:ext uri="{BB962C8B-B14F-4D97-AF65-F5344CB8AC3E}">
        <p14:creationId xmlns:p14="http://schemas.microsoft.com/office/powerpoint/2010/main" val="1329783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6B3BE9-F971-BA46-A7F9-C4BF995920FA}" type="datetimeFigureOut">
              <a:rPr lang="en-US" smtClean="0"/>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53C909-9F3F-B14C-995F-211886F51B84}" type="slidenum">
              <a:rPr lang="en-US" smtClean="0"/>
              <a:t>‹#›</a:t>
            </a:fld>
            <a:endParaRPr lang="en-US" dirty="0"/>
          </a:p>
        </p:txBody>
      </p:sp>
    </p:spTree>
    <p:extLst>
      <p:ext uri="{BB962C8B-B14F-4D97-AF65-F5344CB8AC3E}">
        <p14:creationId xmlns:p14="http://schemas.microsoft.com/office/powerpoint/2010/main" val="118151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6B3BE9-F971-BA46-A7F9-C4BF995920FA}" type="datetimeFigureOut">
              <a:rPr lang="en-US" smtClean="0"/>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53C909-9F3F-B14C-995F-211886F51B84}" type="slidenum">
              <a:rPr lang="en-US" smtClean="0"/>
              <a:t>‹#›</a:t>
            </a:fld>
            <a:endParaRPr lang="en-US" dirty="0"/>
          </a:p>
        </p:txBody>
      </p:sp>
    </p:spTree>
    <p:extLst>
      <p:ext uri="{BB962C8B-B14F-4D97-AF65-F5344CB8AC3E}">
        <p14:creationId xmlns:p14="http://schemas.microsoft.com/office/powerpoint/2010/main" val="1503269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A6B3BE9-F971-BA46-A7F9-C4BF995920FA}" type="datetimeFigureOut">
              <a:rPr lang="en-US" smtClean="0">
                <a:solidFill>
                  <a:prstClr val="black">
                    <a:tint val="75000"/>
                  </a:prstClr>
                </a:solidFill>
              </a:rPr>
              <a:pPr/>
              <a:t>8/13/2020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53C909-9F3F-B14C-995F-211886F51B8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0793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6B3BE9-F971-BA46-A7F9-C4BF995920FA}" type="datetimeFigureOut">
              <a:rPr lang="en-US" smtClean="0">
                <a:solidFill>
                  <a:prstClr val="black">
                    <a:tint val="75000"/>
                  </a:prstClr>
                </a:solidFill>
              </a:rPr>
              <a:pPr/>
              <a:t>8/13/2020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53C909-9F3F-B14C-995F-211886F51B8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98116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6B3BE9-F971-BA46-A7F9-C4BF995920FA}" type="datetimeFigureOut">
              <a:rPr lang="en-US" smtClean="0">
                <a:solidFill>
                  <a:prstClr val="black">
                    <a:tint val="75000"/>
                  </a:prstClr>
                </a:solidFill>
              </a:rPr>
              <a:pPr/>
              <a:t>8/13/2020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53C909-9F3F-B14C-995F-211886F51B8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8851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6B3BE9-F971-BA46-A7F9-C4BF995920FA}" type="datetimeFigureOut">
              <a:rPr lang="en-US" smtClean="0">
                <a:solidFill>
                  <a:prstClr val="black">
                    <a:tint val="75000"/>
                  </a:prstClr>
                </a:solidFill>
              </a:rPr>
              <a:pPr/>
              <a:t>8/13/2020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53C909-9F3F-B14C-995F-211886F51B8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5877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6B3BE9-F971-BA46-A7F9-C4BF995920FA}" type="datetimeFigureOut">
              <a:rPr lang="en-US" smtClean="0">
                <a:solidFill>
                  <a:prstClr val="black">
                    <a:tint val="75000"/>
                  </a:prstClr>
                </a:solidFill>
              </a:rPr>
              <a:pPr/>
              <a:t>8/13/2020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453C909-9F3F-B14C-995F-211886F51B8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4709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6B3BE9-F971-BA46-A7F9-C4BF995920FA}" type="datetimeFigureOut">
              <a:rPr lang="en-US" smtClean="0">
                <a:solidFill>
                  <a:prstClr val="black">
                    <a:tint val="75000"/>
                  </a:prstClr>
                </a:solidFill>
              </a:rPr>
              <a:pPr/>
              <a:t>8/13/2020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453C909-9F3F-B14C-995F-211886F51B8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866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6B3BE9-F971-BA46-A7F9-C4BF995920FA}" type="datetimeFigureOut">
              <a:rPr lang="en-US" smtClean="0">
                <a:solidFill>
                  <a:prstClr val="black">
                    <a:tint val="75000"/>
                  </a:prstClr>
                </a:solidFill>
              </a:rPr>
              <a:pPr/>
              <a:t>8/13/2020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453C909-9F3F-B14C-995F-211886F51B8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5832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6B3BE9-F971-BA46-A7F9-C4BF995920FA}" type="datetimeFigureOut">
              <a:rPr lang="en-US" smtClean="0">
                <a:solidFill>
                  <a:prstClr val="black">
                    <a:tint val="75000"/>
                  </a:prstClr>
                </a:solidFill>
              </a:rPr>
              <a:pPr/>
              <a:t>8/13/2020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53C909-9F3F-B14C-995F-211886F51B8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6268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6B3BE9-F971-BA46-A7F9-C4BF995920FA}" type="datetimeFigureOut">
              <a:rPr lang="en-US" smtClean="0"/>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53C909-9F3F-B14C-995F-211886F51B84}" type="slidenum">
              <a:rPr lang="en-US" smtClean="0"/>
              <a:t>‹#›</a:t>
            </a:fld>
            <a:endParaRPr lang="en-US" dirty="0"/>
          </a:p>
        </p:txBody>
      </p:sp>
    </p:spTree>
    <p:extLst>
      <p:ext uri="{BB962C8B-B14F-4D97-AF65-F5344CB8AC3E}">
        <p14:creationId xmlns:p14="http://schemas.microsoft.com/office/powerpoint/2010/main" val="1470588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6B3BE9-F971-BA46-A7F9-C4BF995920FA}" type="datetimeFigureOut">
              <a:rPr lang="en-US" smtClean="0">
                <a:solidFill>
                  <a:prstClr val="black">
                    <a:tint val="75000"/>
                  </a:prstClr>
                </a:solidFill>
              </a:rPr>
              <a:pPr/>
              <a:t>8/13/2020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453C909-9F3F-B14C-995F-211886F51B8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3167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6B3BE9-F971-BA46-A7F9-C4BF995920FA}" type="datetimeFigureOut">
              <a:rPr lang="en-US" smtClean="0">
                <a:solidFill>
                  <a:prstClr val="black">
                    <a:tint val="75000"/>
                  </a:prstClr>
                </a:solidFill>
              </a:rPr>
              <a:pPr/>
              <a:t>8/13/2020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53C909-9F3F-B14C-995F-211886F51B8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7569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6B3BE9-F971-BA46-A7F9-C4BF995920FA}" type="datetimeFigureOut">
              <a:rPr lang="en-US" smtClean="0">
                <a:solidFill>
                  <a:prstClr val="black">
                    <a:tint val="75000"/>
                  </a:prstClr>
                </a:solidFill>
              </a:rPr>
              <a:pPr/>
              <a:t>8/13/2020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53C909-9F3F-B14C-995F-211886F51B8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1951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6B3BE9-F971-BA46-A7F9-C4BF995920FA}" type="datetimeFigureOut">
              <a:rPr lang="en-US" smtClean="0"/>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53C909-9F3F-B14C-995F-211886F51B84}" type="slidenum">
              <a:rPr lang="en-US" smtClean="0"/>
              <a:t>‹#›</a:t>
            </a:fld>
            <a:endParaRPr lang="en-US" dirty="0"/>
          </a:p>
        </p:txBody>
      </p:sp>
    </p:spTree>
    <p:extLst>
      <p:ext uri="{BB962C8B-B14F-4D97-AF65-F5344CB8AC3E}">
        <p14:creationId xmlns:p14="http://schemas.microsoft.com/office/powerpoint/2010/main" val="784331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6B3BE9-F971-BA46-A7F9-C4BF995920FA}" type="datetimeFigureOut">
              <a:rPr lang="en-US" smtClean="0"/>
              <a:t>8/13/2020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53C909-9F3F-B14C-995F-211886F51B84}" type="slidenum">
              <a:rPr lang="en-US" smtClean="0"/>
              <a:t>‹#›</a:t>
            </a:fld>
            <a:endParaRPr lang="en-US" dirty="0"/>
          </a:p>
        </p:txBody>
      </p:sp>
    </p:spTree>
    <p:extLst>
      <p:ext uri="{BB962C8B-B14F-4D97-AF65-F5344CB8AC3E}">
        <p14:creationId xmlns:p14="http://schemas.microsoft.com/office/powerpoint/2010/main" val="1012273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6B3BE9-F971-BA46-A7F9-C4BF995920FA}" type="datetimeFigureOut">
              <a:rPr lang="en-US" smtClean="0"/>
              <a:t>8/13/2020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53C909-9F3F-B14C-995F-211886F51B84}" type="slidenum">
              <a:rPr lang="en-US" smtClean="0"/>
              <a:t>‹#›</a:t>
            </a:fld>
            <a:endParaRPr lang="en-US" dirty="0"/>
          </a:p>
        </p:txBody>
      </p:sp>
    </p:spTree>
    <p:extLst>
      <p:ext uri="{BB962C8B-B14F-4D97-AF65-F5344CB8AC3E}">
        <p14:creationId xmlns:p14="http://schemas.microsoft.com/office/powerpoint/2010/main" val="915044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6B3BE9-F971-BA46-A7F9-C4BF995920FA}" type="datetimeFigureOut">
              <a:rPr lang="en-US" smtClean="0"/>
              <a:t>8/13/2020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53C909-9F3F-B14C-995F-211886F51B84}" type="slidenum">
              <a:rPr lang="en-US" smtClean="0"/>
              <a:t>‹#›</a:t>
            </a:fld>
            <a:endParaRPr lang="en-US" dirty="0"/>
          </a:p>
        </p:txBody>
      </p:sp>
    </p:spTree>
    <p:extLst>
      <p:ext uri="{BB962C8B-B14F-4D97-AF65-F5344CB8AC3E}">
        <p14:creationId xmlns:p14="http://schemas.microsoft.com/office/powerpoint/2010/main" val="1022095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6B3BE9-F971-BA46-A7F9-C4BF995920FA}" type="datetimeFigureOut">
              <a:rPr lang="en-US" smtClean="0"/>
              <a:t>8/13/2020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53C909-9F3F-B14C-995F-211886F51B84}" type="slidenum">
              <a:rPr lang="en-US" smtClean="0"/>
              <a:t>‹#›</a:t>
            </a:fld>
            <a:endParaRPr lang="en-US" dirty="0"/>
          </a:p>
        </p:txBody>
      </p:sp>
    </p:spTree>
    <p:extLst>
      <p:ext uri="{BB962C8B-B14F-4D97-AF65-F5344CB8AC3E}">
        <p14:creationId xmlns:p14="http://schemas.microsoft.com/office/powerpoint/2010/main" val="631628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6B3BE9-F971-BA46-A7F9-C4BF995920FA}" type="datetimeFigureOut">
              <a:rPr lang="en-US" smtClean="0"/>
              <a:t>8/13/2020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53C909-9F3F-B14C-995F-211886F51B84}" type="slidenum">
              <a:rPr lang="en-US" smtClean="0"/>
              <a:t>‹#›</a:t>
            </a:fld>
            <a:endParaRPr lang="en-US" dirty="0"/>
          </a:p>
        </p:txBody>
      </p:sp>
    </p:spTree>
    <p:extLst>
      <p:ext uri="{BB962C8B-B14F-4D97-AF65-F5344CB8AC3E}">
        <p14:creationId xmlns:p14="http://schemas.microsoft.com/office/powerpoint/2010/main" val="762700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6B3BE9-F971-BA46-A7F9-C4BF995920FA}" type="datetimeFigureOut">
              <a:rPr lang="en-US" smtClean="0"/>
              <a:t>8/13/2020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53C909-9F3F-B14C-995F-211886F51B84}" type="slidenum">
              <a:rPr lang="en-US" smtClean="0"/>
              <a:t>‹#›</a:t>
            </a:fld>
            <a:endParaRPr lang="en-US" dirty="0"/>
          </a:p>
        </p:txBody>
      </p:sp>
    </p:spTree>
    <p:extLst>
      <p:ext uri="{BB962C8B-B14F-4D97-AF65-F5344CB8AC3E}">
        <p14:creationId xmlns:p14="http://schemas.microsoft.com/office/powerpoint/2010/main" val="374893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6B3BE9-F971-BA46-A7F9-C4BF995920FA}" type="datetimeFigureOut">
              <a:rPr lang="en-US" smtClean="0"/>
              <a:t>8/13/2020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53C909-9F3F-B14C-995F-211886F51B84}" type="slidenum">
              <a:rPr lang="en-US" smtClean="0"/>
              <a:t>‹#›</a:t>
            </a:fld>
            <a:endParaRPr lang="en-US" dirty="0"/>
          </a:p>
        </p:txBody>
      </p:sp>
    </p:spTree>
    <p:extLst>
      <p:ext uri="{BB962C8B-B14F-4D97-AF65-F5344CB8AC3E}">
        <p14:creationId xmlns:p14="http://schemas.microsoft.com/office/powerpoint/2010/main" val="2107569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6B3BE9-F971-BA46-A7F9-C4BF995920FA}" type="datetimeFigureOut">
              <a:rPr lang="en-US" smtClean="0">
                <a:solidFill>
                  <a:prstClr val="black">
                    <a:tint val="75000"/>
                  </a:prstClr>
                </a:solidFill>
              </a:rPr>
              <a:pPr/>
              <a:t>8/13/2020</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53C909-9F3F-B14C-995F-211886F51B8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38161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52" t="-341" r="63928" b="341"/>
          <a:stretch/>
        </p:blipFill>
        <p:spPr>
          <a:xfrm>
            <a:off x="0" y="542588"/>
            <a:ext cx="4389120" cy="2982976"/>
          </a:xfrm>
          <a:prstGeom prst="rect">
            <a:avLst/>
          </a:prstGeom>
        </p:spPr>
      </p:pic>
      <p:sp>
        <p:nvSpPr>
          <p:cNvPr id="5" name="TextBox 4"/>
          <p:cNvSpPr txBox="1"/>
          <p:nvPr/>
        </p:nvSpPr>
        <p:spPr>
          <a:xfrm>
            <a:off x="4389120" y="1379312"/>
            <a:ext cx="731701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Workplace Considerations in the Age of COVID-19</a:t>
            </a:r>
          </a:p>
        </p:txBody>
      </p:sp>
      <p:sp>
        <p:nvSpPr>
          <p:cNvPr id="6" name="Title 4"/>
          <p:cNvSpPr txBox="1">
            <a:spLocks/>
          </p:cNvSpPr>
          <p:nvPr/>
        </p:nvSpPr>
        <p:spPr>
          <a:xfrm>
            <a:off x="4389120" y="3021547"/>
            <a:ext cx="7462454" cy="121659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p>
        </p:txBody>
      </p:sp>
      <p:sp>
        <p:nvSpPr>
          <p:cNvPr id="2" name="Subtitle 6">
            <a:extLst>
              <a:ext uri="{FF2B5EF4-FFF2-40B4-BE49-F238E27FC236}">
                <a16:creationId xmlns:a16="http://schemas.microsoft.com/office/drawing/2014/main" id="{4E353C76-ABDE-47BC-B4D5-050D685746F6}"/>
              </a:ext>
            </a:extLst>
          </p:cNvPr>
          <p:cNvSpPr txBox="1">
            <a:spLocks/>
          </p:cNvSpPr>
          <p:nvPr/>
        </p:nvSpPr>
        <p:spPr>
          <a:xfrm>
            <a:off x="2938723" y="3536026"/>
            <a:ext cx="5988629" cy="708906"/>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3200" cap="small" dirty="0" err="1">
                <a:solidFill>
                  <a:schemeClr val="bg1"/>
                </a:solidFill>
                <a:latin typeface="Corbel" panose="020B0503020204020204" pitchFamily="34" charset="0"/>
                <a:ea typeface="Constantia" charset="0"/>
                <a:cs typeface="Constantia" charset="0"/>
              </a:rPr>
              <a:t>INBLF</a:t>
            </a:r>
            <a:endParaRPr lang="en-US" sz="3200" cap="small" dirty="0">
              <a:solidFill>
                <a:schemeClr val="bg1"/>
              </a:solidFill>
              <a:latin typeface="Corbel" panose="020B0503020204020204" pitchFamily="34" charset="0"/>
              <a:ea typeface="Constantia" charset="0"/>
              <a:cs typeface="Constantia" charset="0"/>
            </a:endParaRPr>
          </a:p>
          <a:p>
            <a:pPr marL="0" indent="0" algn="ctr">
              <a:buNone/>
            </a:pPr>
            <a:r>
              <a:rPr lang="en-US" sz="3200" cap="small" dirty="0">
                <a:solidFill>
                  <a:schemeClr val="bg1"/>
                </a:solidFill>
                <a:latin typeface="Corbel" panose="020B0503020204020204" pitchFamily="34" charset="0"/>
                <a:ea typeface="Constantia" charset="0"/>
                <a:cs typeface="Constantia" charset="0"/>
              </a:rPr>
              <a:t>August 13, 2020</a:t>
            </a:r>
            <a:endParaRPr lang="en-US" sz="2400" cap="small" dirty="0">
              <a:solidFill>
                <a:schemeClr val="bg1"/>
              </a:solidFill>
              <a:latin typeface="Corbel" panose="020B0503020204020204" pitchFamily="34" charset="0"/>
              <a:ea typeface="Constantia" charset="0"/>
              <a:cs typeface="Constantia" charset="0"/>
            </a:endParaRPr>
          </a:p>
        </p:txBody>
      </p:sp>
      <p:sp>
        <p:nvSpPr>
          <p:cNvPr id="7" name="TextBox 6">
            <a:extLst>
              <a:ext uri="{FF2B5EF4-FFF2-40B4-BE49-F238E27FC236}">
                <a16:creationId xmlns:a16="http://schemas.microsoft.com/office/drawing/2014/main" id="{8BC3B24C-57C5-4728-AAA1-D10E0F7976CE}"/>
              </a:ext>
            </a:extLst>
          </p:cNvPr>
          <p:cNvSpPr txBox="1"/>
          <p:nvPr/>
        </p:nvSpPr>
        <p:spPr>
          <a:xfrm>
            <a:off x="307818" y="5505168"/>
            <a:ext cx="1154375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1000"/>
              </a:spcBef>
              <a:spcAft>
                <a:spcPts val="1000"/>
              </a:spcAft>
              <a:buClrTx/>
              <a:buSzTx/>
              <a:buFont typeface="Arial"/>
              <a:buNone/>
              <a:tabLst/>
              <a:defRPr/>
            </a:pPr>
            <a:r>
              <a:rPr kumimoji="0" lang="en-US" sz="1600" b="0" i="1" u="none" strike="noStrike" kern="1200" cap="none" spc="0" normalizeH="0" baseline="0" noProof="0" dirty="0">
                <a:ln>
                  <a:noFill/>
                </a:ln>
                <a:solidFill>
                  <a:prstClr val="white"/>
                </a:solidFill>
                <a:effectLst/>
                <a:uLnTx/>
                <a:uFillTx/>
                <a:latin typeface="Calibri"/>
                <a:ea typeface="+mn-ea"/>
                <a:cs typeface="+mn-cs"/>
              </a:rPr>
              <a:t>This presentation is for educational purposes only as well as to provide general information and a general understanding of the law, not to provide specific legal advice. The statements and opinions expressed in this presentation are solely those of the presenter. Communicating with the presenter does not form an attorney-client relationship. This presentation should not be used as a substitute for competent legal advice from a licensed attorney in the appropriate jurisdiction.</a:t>
            </a:r>
            <a:endParaRPr kumimoji="0" lang="en-US" sz="16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endParaRPr>
          </a:p>
        </p:txBody>
      </p:sp>
    </p:spTree>
    <p:extLst>
      <p:ext uri="{BB962C8B-B14F-4D97-AF65-F5344CB8AC3E}">
        <p14:creationId xmlns:p14="http://schemas.microsoft.com/office/powerpoint/2010/main" val="809709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65503"/>
          <a:stretch/>
        </p:blipFill>
        <p:spPr>
          <a:xfrm>
            <a:off x="10822204" y="5842000"/>
            <a:ext cx="1063192" cy="754062"/>
          </a:xfrm>
          <a:prstGeom prst="rect">
            <a:avLst/>
          </a:prstGeom>
        </p:spPr>
      </p:pic>
      <p:sp>
        <p:nvSpPr>
          <p:cNvPr id="6" name="Title 1"/>
          <p:cNvSpPr txBox="1">
            <a:spLocks/>
          </p:cNvSpPr>
          <p:nvPr/>
        </p:nvSpPr>
        <p:spPr>
          <a:xfrm>
            <a:off x="838200" y="127590"/>
            <a:ext cx="10515600" cy="978307"/>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entury Gothic" charset="0"/>
                <a:ea typeface="Century Gothic" charset="0"/>
                <a:cs typeface="Century Gothic" charset="0"/>
              </a:rPr>
              <a:t>Employment Discrimination (continued)</a:t>
            </a:r>
          </a:p>
        </p:txBody>
      </p:sp>
      <p:sp>
        <p:nvSpPr>
          <p:cNvPr id="8" name="Content Placeholder 2"/>
          <p:cNvSpPr txBox="1">
            <a:spLocks/>
          </p:cNvSpPr>
          <p:nvPr/>
        </p:nvSpPr>
        <p:spPr>
          <a:xfrm>
            <a:off x="838200" y="1312529"/>
            <a:ext cx="10515600" cy="50407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lgn="l">
              <a:lnSpc>
                <a:spcPct val="100000"/>
              </a:lnSpc>
              <a:spcAft>
                <a:spcPts val="1000"/>
              </a:spcAft>
              <a:buFont typeface="Arial" panose="020B0604020202020204" pitchFamily="34" charset="0"/>
              <a:buChar char="•"/>
            </a:pPr>
            <a:r>
              <a:rPr lang="en-US" sz="2600" dirty="0">
                <a:solidFill>
                  <a:prstClr val="white"/>
                </a:solidFill>
                <a:latin typeface="Corbel" panose="020B0503020204020204" pitchFamily="34" charset="0"/>
                <a:ea typeface="Constantia" charset="0"/>
                <a:cs typeface="Constantia" charset="0"/>
              </a:rPr>
              <a:t>Older workers and accommodations. </a:t>
            </a:r>
          </a:p>
          <a:p>
            <a:pPr marL="800100" lvl="1" indent="-342900" algn="l">
              <a:lnSpc>
                <a:spcPct val="100000"/>
              </a:lnSpc>
              <a:spcAft>
                <a:spcPts val="1000"/>
              </a:spcAft>
              <a:buFont typeface="Arial" panose="020B0604020202020204" pitchFamily="34" charset="0"/>
              <a:buChar char="•"/>
            </a:pPr>
            <a:r>
              <a:rPr kumimoji="0" lang="en-US" sz="24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The older worker protections prohibit discriminating against older employees.</a:t>
            </a:r>
          </a:p>
          <a:p>
            <a:pPr marL="800100" lvl="1" indent="-342900" algn="l">
              <a:lnSpc>
                <a:spcPct val="100000"/>
              </a:lnSpc>
              <a:spcAft>
                <a:spcPts val="1000"/>
              </a:spcAft>
              <a:buFont typeface="Arial" panose="020B0604020202020204" pitchFamily="34" charset="0"/>
              <a:buChar char="•"/>
            </a:pPr>
            <a:r>
              <a:rPr kumimoji="0" lang="en-US" sz="24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But the laws does not require </a:t>
            </a:r>
            <a:r>
              <a:rPr lang="en-US" sz="2400" dirty="0">
                <a:solidFill>
                  <a:prstClr val="white"/>
                </a:solidFill>
                <a:latin typeface="Corbel" panose="020B0503020204020204" pitchFamily="34" charset="0"/>
                <a:ea typeface="Constantia" charset="0"/>
                <a:cs typeface="Constantia" charset="0"/>
              </a:rPr>
              <a:t>an interactive process or accommodations.</a:t>
            </a:r>
          </a:p>
          <a:p>
            <a:pPr marL="800100" lvl="1" indent="-342900" algn="l">
              <a:lnSpc>
                <a:spcPct val="100000"/>
              </a:lnSpc>
              <a:spcAft>
                <a:spcPts val="1000"/>
              </a:spcAft>
              <a:buFont typeface="Arial" panose="020B0604020202020204" pitchFamily="34" charset="0"/>
              <a:buChar char="•"/>
            </a:pPr>
            <a:r>
              <a:rPr kumimoji="0" lang="en-US" sz="24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Employees can provide flexibility to </a:t>
            </a:r>
            <a:r>
              <a:rPr lang="en-US" sz="2400" dirty="0">
                <a:solidFill>
                  <a:prstClr val="white"/>
                </a:solidFill>
                <a:latin typeface="Corbel" panose="020B0503020204020204" pitchFamily="34" charset="0"/>
                <a:ea typeface="Constantia" charset="0"/>
                <a:cs typeface="Constantia" charset="0"/>
              </a:rPr>
              <a:t>workers 65 and older.</a:t>
            </a:r>
          </a:p>
          <a:p>
            <a:pPr marL="342900" indent="-342900" algn="l">
              <a:lnSpc>
                <a:spcPct val="100000"/>
              </a:lnSpc>
              <a:spcAft>
                <a:spcPts val="1000"/>
              </a:spcAft>
              <a:buFont typeface="Arial" panose="020B0604020202020204" pitchFamily="34" charset="0"/>
              <a:buChar char="•"/>
            </a:pPr>
            <a:r>
              <a:rPr lang="en-US" sz="2600" dirty="0">
                <a:solidFill>
                  <a:prstClr val="white"/>
                </a:solidFill>
                <a:latin typeface="Corbel" panose="020B0503020204020204" pitchFamily="34" charset="0"/>
                <a:ea typeface="Constantia" charset="0"/>
                <a:cs typeface="Constantia" charset="0"/>
              </a:rPr>
              <a:t>Pregnancy protections.</a:t>
            </a:r>
          </a:p>
          <a:p>
            <a:pPr algn="l">
              <a:lnSpc>
                <a:spcPct val="100000"/>
              </a:lnSpc>
              <a:spcAft>
                <a:spcPts val="1000"/>
              </a:spcAft>
            </a:pPr>
            <a:endParaRPr lang="en-US" sz="3400" dirty="0">
              <a:solidFill>
                <a:prstClr val="white"/>
              </a:solidFill>
              <a:latin typeface="Corbel" panose="020B0503020204020204" pitchFamily="34" charset="0"/>
              <a:ea typeface="Constantia" charset="0"/>
              <a:cs typeface="Constantia" charset="0"/>
            </a:endParaRPr>
          </a:p>
        </p:txBody>
      </p:sp>
    </p:spTree>
    <p:extLst>
      <p:ext uri="{BB962C8B-B14F-4D97-AF65-F5344CB8AC3E}">
        <p14:creationId xmlns:p14="http://schemas.microsoft.com/office/powerpoint/2010/main" val="2538381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65503"/>
          <a:stretch/>
        </p:blipFill>
        <p:spPr>
          <a:xfrm>
            <a:off x="10822204" y="5842000"/>
            <a:ext cx="1063192" cy="754062"/>
          </a:xfrm>
          <a:prstGeom prst="rect">
            <a:avLst/>
          </a:prstGeom>
        </p:spPr>
      </p:pic>
      <p:sp>
        <p:nvSpPr>
          <p:cNvPr id="6" name="Title 1"/>
          <p:cNvSpPr txBox="1">
            <a:spLocks/>
          </p:cNvSpPr>
          <p:nvPr/>
        </p:nvSpPr>
        <p:spPr>
          <a:xfrm>
            <a:off x="838200" y="127590"/>
            <a:ext cx="10515600" cy="9783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entury Gothic" charset="0"/>
                <a:ea typeface="Century Gothic" charset="0"/>
                <a:cs typeface="Century Gothic" charset="0"/>
              </a:rPr>
              <a:t>ADA</a:t>
            </a:r>
          </a:p>
        </p:txBody>
      </p:sp>
      <p:sp>
        <p:nvSpPr>
          <p:cNvPr id="8" name="Content Placeholder 2"/>
          <p:cNvSpPr txBox="1">
            <a:spLocks/>
          </p:cNvSpPr>
          <p:nvPr/>
        </p:nvSpPr>
        <p:spPr>
          <a:xfrm>
            <a:off x="838200" y="1312529"/>
            <a:ext cx="10515600" cy="50407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000"/>
              </a:spcBef>
              <a:spcAft>
                <a:spcPts val="1000"/>
              </a:spcAft>
              <a:buClrTx/>
              <a:buSzTx/>
              <a:buFont typeface="Arial" panose="020B0604020202020204" pitchFamily="34" charset="0"/>
              <a:buChar char="•"/>
              <a:tabLst/>
              <a:defRPr/>
            </a:pPr>
            <a:r>
              <a:rPr lang="en-US" sz="2600" dirty="0">
                <a:solidFill>
                  <a:prstClr val="white"/>
                </a:solidFill>
                <a:latin typeface="Corbel" panose="020B0503020204020204" pitchFamily="34" charset="0"/>
                <a:ea typeface="Constantia" charset="0"/>
                <a:cs typeface="Constantia" charset="0"/>
              </a:rPr>
              <a:t>There is an obligation to engage in the interactive process to determine if there is a reasonable accommodation.</a:t>
            </a:r>
          </a:p>
          <a:p>
            <a:pPr marL="800100" lvl="1" indent="-342900" algn="l">
              <a:lnSpc>
                <a:spcPct val="100000"/>
              </a:lnSpc>
              <a:spcBef>
                <a:spcPts val="1000"/>
              </a:spcBef>
              <a:spcAft>
                <a:spcPts val="1000"/>
              </a:spcAft>
              <a:buFont typeface="Arial" panose="020B0604020202020204" pitchFamily="34" charset="0"/>
              <a:buChar char="•"/>
            </a:pPr>
            <a:r>
              <a:rPr lang="en-US" sz="2400" dirty="0">
                <a:solidFill>
                  <a:prstClr val="white"/>
                </a:solidFill>
                <a:latin typeface="Corbel" panose="020B0503020204020204" pitchFamily="34" charset="0"/>
                <a:ea typeface="Constantia" charset="0"/>
                <a:cs typeface="Constantia" charset="0"/>
              </a:rPr>
              <a:t>Low cost solutions. </a:t>
            </a:r>
          </a:p>
          <a:p>
            <a:pPr marL="800100" lvl="1" indent="-342900" algn="l">
              <a:lnSpc>
                <a:spcPct val="100000"/>
              </a:lnSpc>
              <a:spcBef>
                <a:spcPts val="1000"/>
              </a:spcBef>
              <a:spcAft>
                <a:spcPts val="1000"/>
              </a:spcAft>
              <a:buFont typeface="Arial" panose="020B0604020202020204" pitchFamily="34" charset="0"/>
              <a:buChar char="•"/>
            </a:pPr>
            <a:r>
              <a:rPr lang="en-US" sz="2400" dirty="0">
                <a:solidFill>
                  <a:prstClr val="white"/>
                </a:solidFill>
                <a:latin typeface="Corbel" panose="020B0503020204020204" pitchFamily="34" charset="0"/>
                <a:ea typeface="Constantia" charset="0"/>
                <a:cs typeface="Constantia" charset="0"/>
              </a:rPr>
              <a:t>Protective gear.</a:t>
            </a:r>
          </a:p>
          <a:p>
            <a:pPr marL="800100" lvl="1" indent="-342900" algn="l">
              <a:lnSpc>
                <a:spcPct val="100000"/>
              </a:lnSpc>
              <a:spcBef>
                <a:spcPts val="1000"/>
              </a:spcBef>
              <a:spcAft>
                <a:spcPts val="1000"/>
              </a:spcAft>
              <a:buFont typeface="Arial" panose="020B0604020202020204" pitchFamily="34" charset="0"/>
              <a:buChar char="•"/>
            </a:pPr>
            <a:r>
              <a:rPr lang="en-US" sz="2400" dirty="0">
                <a:solidFill>
                  <a:prstClr val="white"/>
                </a:solidFill>
                <a:latin typeface="Corbel" panose="020B0503020204020204" pitchFamily="34" charset="0"/>
                <a:ea typeface="Constantia" charset="0"/>
                <a:cs typeface="Constantia" charset="0"/>
              </a:rPr>
              <a:t>Medical documentation can still be requested. </a:t>
            </a:r>
          </a:p>
          <a:p>
            <a:pPr marL="800100" lvl="1" indent="-342900" algn="l">
              <a:lnSpc>
                <a:spcPct val="100000"/>
              </a:lnSpc>
              <a:spcBef>
                <a:spcPts val="1000"/>
              </a:spcBef>
              <a:spcAft>
                <a:spcPts val="1000"/>
              </a:spcAft>
              <a:buFont typeface="Arial" panose="020B0604020202020204" pitchFamily="34" charset="0"/>
              <a:buChar char="•"/>
            </a:pPr>
            <a:r>
              <a:rPr lang="en-US" sz="2400" dirty="0">
                <a:solidFill>
                  <a:prstClr val="white"/>
                </a:solidFill>
                <a:latin typeface="Corbel" panose="020B0503020204020204" pitchFamily="34" charset="0"/>
                <a:ea typeface="Constantia" charset="0"/>
                <a:cs typeface="Constantia" charset="0"/>
              </a:rPr>
              <a:t>An accommodation does not need to be provided if it poses an “undue hardship.”</a:t>
            </a:r>
          </a:p>
          <a:p>
            <a:pPr marL="342900" indent="-342900" algn="l">
              <a:lnSpc>
                <a:spcPct val="100000"/>
              </a:lnSpc>
              <a:spcAft>
                <a:spcPts val="1000"/>
              </a:spcAft>
              <a:buFont typeface="Arial" panose="020B0604020202020204" pitchFamily="34" charset="0"/>
              <a:buChar char="•"/>
            </a:pPr>
            <a:r>
              <a:rPr lang="en-US" sz="2800" dirty="0">
                <a:solidFill>
                  <a:prstClr val="white"/>
                </a:solidFill>
                <a:latin typeface="Corbel" panose="020B0503020204020204" pitchFamily="34" charset="0"/>
                <a:ea typeface="Constantia" charset="0"/>
                <a:cs typeface="Constantia" charset="0"/>
              </a:rPr>
              <a:t>Employee confidentiality.</a:t>
            </a:r>
          </a:p>
          <a:p>
            <a:pPr marL="342900" indent="-342900" algn="l">
              <a:lnSpc>
                <a:spcPct val="100000"/>
              </a:lnSpc>
              <a:spcAft>
                <a:spcPts val="1000"/>
              </a:spcAft>
              <a:buFont typeface="Arial" panose="020B0604020202020204" pitchFamily="34" charset="0"/>
              <a:buChar char="•"/>
            </a:pPr>
            <a:endParaRPr lang="en-US" sz="2800" dirty="0">
              <a:solidFill>
                <a:prstClr val="white"/>
              </a:solidFill>
              <a:latin typeface="Corbel" panose="020B0503020204020204" pitchFamily="34" charset="0"/>
              <a:ea typeface="Constantia" charset="0"/>
              <a:cs typeface="Constantia" charset="0"/>
            </a:endParaRPr>
          </a:p>
          <a:p>
            <a:pPr marL="342900" indent="-342900" algn="l">
              <a:lnSpc>
                <a:spcPct val="100000"/>
              </a:lnSpc>
              <a:spcAft>
                <a:spcPts val="1000"/>
              </a:spcAft>
              <a:buFont typeface="Arial" panose="020B0604020202020204" pitchFamily="34" charset="0"/>
              <a:buChar char="•"/>
            </a:pPr>
            <a:endParaRPr kumimoji="0" lang="en-US" sz="20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endParaRPr>
          </a:p>
        </p:txBody>
      </p:sp>
    </p:spTree>
    <p:extLst>
      <p:ext uri="{BB962C8B-B14F-4D97-AF65-F5344CB8AC3E}">
        <p14:creationId xmlns:p14="http://schemas.microsoft.com/office/powerpoint/2010/main" val="2521482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755073" y="2423947"/>
            <a:ext cx="10515600" cy="38218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1000"/>
              </a:spcAft>
              <a:buClrTx/>
              <a:buSzTx/>
              <a:buFont typeface="Arial"/>
              <a:buNone/>
              <a:tabLst/>
              <a:defRPr/>
            </a:pPr>
            <a:r>
              <a:rPr kumimoji="0" lang="en-US" sz="4400" b="0" i="1"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Additional legal concerns</a:t>
            </a:r>
            <a:endParaRPr kumimoji="0" lang="en-US" sz="14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65503"/>
          <a:stretch/>
        </p:blipFill>
        <p:spPr>
          <a:xfrm>
            <a:off x="10822204" y="5842000"/>
            <a:ext cx="1063192" cy="754062"/>
          </a:xfrm>
          <a:prstGeom prst="rect">
            <a:avLst/>
          </a:prstGeom>
        </p:spPr>
      </p:pic>
    </p:spTree>
    <p:extLst>
      <p:ext uri="{BB962C8B-B14F-4D97-AF65-F5344CB8AC3E}">
        <p14:creationId xmlns:p14="http://schemas.microsoft.com/office/powerpoint/2010/main" val="2609178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65503"/>
          <a:stretch/>
        </p:blipFill>
        <p:spPr>
          <a:xfrm>
            <a:off x="10822204" y="5842000"/>
            <a:ext cx="1063192" cy="754062"/>
          </a:xfrm>
          <a:prstGeom prst="rect">
            <a:avLst/>
          </a:prstGeom>
        </p:spPr>
      </p:pic>
      <p:sp>
        <p:nvSpPr>
          <p:cNvPr id="6" name="Title 1"/>
          <p:cNvSpPr txBox="1">
            <a:spLocks/>
          </p:cNvSpPr>
          <p:nvPr/>
        </p:nvSpPr>
        <p:spPr>
          <a:xfrm>
            <a:off x="838200" y="127590"/>
            <a:ext cx="10515600" cy="9783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entury Gothic" charset="0"/>
                <a:ea typeface="Century Gothic" charset="0"/>
                <a:cs typeface="Century Gothic" charset="0"/>
              </a:rPr>
              <a:t>COVID-19 and Privacy</a:t>
            </a:r>
          </a:p>
        </p:txBody>
      </p:sp>
      <p:sp>
        <p:nvSpPr>
          <p:cNvPr id="8" name="Content Placeholder 2"/>
          <p:cNvSpPr txBox="1">
            <a:spLocks/>
          </p:cNvSpPr>
          <p:nvPr/>
        </p:nvSpPr>
        <p:spPr>
          <a:xfrm>
            <a:off x="838200" y="1312529"/>
            <a:ext cx="10515600" cy="50407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1000"/>
              </a:spcAft>
              <a:buClrTx/>
              <a:buSzTx/>
              <a:buFont typeface="Arial"/>
              <a:buNone/>
              <a:tabLst/>
              <a:defRPr/>
            </a:pPr>
            <a:endParaRPr kumimoji="0" lang="en-US" sz="24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endParaRPr>
          </a:p>
        </p:txBody>
      </p:sp>
      <p:sp>
        <p:nvSpPr>
          <p:cNvPr id="7" name="TextBox 6">
            <a:extLst>
              <a:ext uri="{FF2B5EF4-FFF2-40B4-BE49-F238E27FC236}">
                <a16:creationId xmlns:a16="http://schemas.microsoft.com/office/drawing/2014/main" id="{CFFD7E78-84FF-4ACD-9AD2-942575D2CD53}"/>
              </a:ext>
            </a:extLst>
          </p:cNvPr>
          <p:cNvSpPr txBox="1"/>
          <p:nvPr/>
        </p:nvSpPr>
        <p:spPr>
          <a:xfrm>
            <a:off x="572402" y="1196464"/>
            <a:ext cx="10515600" cy="6386364"/>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Employee Medical Privacy </a:t>
            </a:r>
          </a:p>
          <a:p>
            <a:pPr marL="800100" marR="0" lvl="1"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Temperature and wellness checks are “medical examinations”                                           under ADA</a:t>
            </a:r>
          </a:p>
          <a:p>
            <a:pPr marL="800100" marR="0" lvl="1"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Tests should be conducted in a location that allows for employee privacy</a:t>
            </a:r>
          </a:p>
          <a:p>
            <a:pPr marL="800100" marR="0" lvl="1"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Consider whether to record the results and if so, maintain confidential records properly (separately for seven years)</a:t>
            </a:r>
          </a:p>
          <a:p>
            <a:pPr marL="342900" marR="0" lvl="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Monitoring Employees Working from Home and Employee Privacy</a:t>
            </a:r>
          </a:p>
          <a:p>
            <a:pPr marL="800100" marR="0" lvl="1"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Be cognizant of what data is collected, how it is used, and employee legal protections</a:t>
            </a:r>
          </a:p>
          <a:p>
            <a:pPr marL="342900" marR="0" lvl="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Security of Confidential Business Information </a:t>
            </a:r>
          </a:p>
          <a:p>
            <a:pPr marL="800100" marR="0" lvl="1"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Ensure employees understand data security protocols – how to safely access and store sensitive data from home</a:t>
            </a:r>
          </a:p>
          <a:p>
            <a:pPr marL="342900" marR="0" lvl="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endParaRPr>
          </a:p>
          <a:p>
            <a:pPr marL="342900" marR="0" lvl="0" indent="-3429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endParaRPr>
          </a:p>
        </p:txBody>
      </p:sp>
      <p:pic>
        <p:nvPicPr>
          <p:cNvPr id="3076" name="Picture 4" descr="Data Privacy Clip Art Cliparts - Data Protection Act Png ...">
            <a:extLst>
              <a:ext uri="{FF2B5EF4-FFF2-40B4-BE49-F238E27FC236}">
                <a16:creationId xmlns:a16="http://schemas.microsoft.com/office/drawing/2014/main" id="{4CFA9CFE-CA82-4B0C-A15A-ECD73A580D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2194" y="190784"/>
            <a:ext cx="2897404" cy="2299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848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65503"/>
          <a:stretch/>
        </p:blipFill>
        <p:spPr>
          <a:xfrm>
            <a:off x="10822204" y="5842000"/>
            <a:ext cx="1063192" cy="754062"/>
          </a:xfrm>
          <a:prstGeom prst="rect">
            <a:avLst/>
          </a:prstGeom>
        </p:spPr>
      </p:pic>
      <p:sp>
        <p:nvSpPr>
          <p:cNvPr id="6" name="Title 1"/>
          <p:cNvSpPr txBox="1">
            <a:spLocks/>
          </p:cNvSpPr>
          <p:nvPr/>
        </p:nvSpPr>
        <p:spPr>
          <a:xfrm>
            <a:off x="838200" y="127590"/>
            <a:ext cx="10515600" cy="9783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entury Gothic" charset="0"/>
                <a:ea typeface="Century Gothic" charset="0"/>
                <a:cs typeface="Century Gothic" charset="0"/>
              </a:rPr>
              <a:t>Wage &amp; Hour Issues</a:t>
            </a:r>
          </a:p>
        </p:txBody>
      </p:sp>
      <p:sp>
        <p:nvSpPr>
          <p:cNvPr id="8" name="Content Placeholder 2"/>
          <p:cNvSpPr txBox="1">
            <a:spLocks/>
          </p:cNvSpPr>
          <p:nvPr/>
        </p:nvSpPr>
        <p:spPr>
          <a:xfrm>
            <a:off x="838200" y="1312529"/>
            <a:ext cx="10515600" cy="50407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1000"/>
              </a:spcAft>
              <a:buClrTx/>
              <a:buSzTx/>
              <a:buFont typeface="Arial"/>
              <a:buNone/>
              <a:tabLst/>
              <a:defRPr/>
            </a:pPr>
            <a:endParaRPr kumimoji="0" lang="en-US" sz="24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endParaRPr>
          </a:p>
        </p:txBody>
      </p:sp>
      <p:sp>
        <p:nvSpPr>
          <p:cNvPr id="2" name="Content Placeholder 2">
            <a:extLst>
              <a:ext uri="{FF2B5EF4-FFF2-40B4-BE49-F238E27FC236}">
                <a16:creationId xmlns:a16="http://schemas.microsoft.com/office/drawing/2014/main" id="{2D22706E-B6D8-4223-9375-EA243B1E827D}"/>
              </a:ext>
            </a:extLst>
          </p:cNvPr>
          <p:cNvSpPr txBox="1">
            <a:spLocks/>
          </p:cNvSpPr>
          <p:nvPr/>
        </p:nvSpPr>
        <p:spPr>
          <a:xfrm>
            <a:off x="649753" y="1056880"/>
            <a:ext cx="10360898" cy="50407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000"/>
              </a:spcBef>
              <a:spcAft>
                <a:spcPts val="10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Dosis"/>
                <a:ea typeface="+mn-ea"/>
                <a:cs typeface="+mn-cs"/>
              </a:rPr>
              <a:t>Fair Labor Standards Act Considerations</a:t>
            </a:r>
          </a:p>
          <a:p>
            <a:pPr marL="342900" marR="0" lvl="0" indent="-342900" algn="l" defTabSz="914400" rtl="0" eaLnBrk="1" fontAlgn="auto" latinLnBrk="0" hangingPunct="1">
              <a:lnSpc>
                <a:spcPct val="100000"/>
              </a:lnSpc>
              <a:spcBef>
                <a:spcPts val="1000"/>
              </a:spcBef>
              <a:spcAft>
                <a:spcPts val="10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Employee Expense Reimbursement</a:t>
            </a:r>
          </a:p>
          <a:p>
            <a:pPr marL="800100" marR="0" lvl="1" indent="-342900" algn="l" defTabSz="914400" rtl="0" eaLnBrk="1" fontAlgn="auto" latinLnBrk="0" hangingPunct="1">
              <a:lnSpc>
                <a:spcPct val="100000"/>
              </a:lnSpc>
              <a:spcBef>
                <a:spcPts val="500"/>
              </a:spcBef>
              <a:spcAft>
                <a:spcPts val="10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In the absence of a written policy setting limits regarding reimbursement,                                               employers are liable for a</a:t>
            </a:r>
            <a:r>
              <a:rPr kumimoji="0" lang="en-US" sz="1600" b="0" i="0" u="none" strike="noStrike" kern="1200" cap="none" spc="0" normalizeH="0" baseline="0" noProof="0" dirty="0">
                <a:ln>
                  <a:noFill/>
                </a:ln>
                <a:solidFill>
                  <a:prstClr val="white"/>
                </a:solidFill>
                <a:effectLst/>
                <a:uLnTx/>
                <a:uFillTx/>
                <a:latin typeface="Roboto"/>
                <a:ea typeface="+mn-ea"/>
                <a:cs typeface="+mn-cs"/>
              </a:rPr>
              <a:t>ll necessary expenditures or losses incurred by the                                     employee within the employee's scope of employment and directly related to                                          services performed for the employer.</a:t>
            </a:r>
            <a:r>
              <a:rPr kumimoji="0" lang="en-US" sz="18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 </a:t>
            </a:r>
          </a:p>
          <a:p>
            <a:pPr marL="342900" marR="0" lvl="0" indent="-342900" algn="l" defTabSz="914400" rtl="0" eaLnBrk="1" fontAlgn="auto" latinLnBrk="0" hangingPunct="1">
              <a:lnSpc>
                <a:spcPct val="100000"/>
              </a:lnSpc>
              <a:spcBef>
                <a:spcPts val="1000"/>
              </a:spcBef>
              <a:spcAft>
                <a:spcPts val="10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Dosis"/>
                <a:ea typeface="+mn-ea"/>
                <a:cs typeface="+mn-cs"/>
              </a:rPr>
              <a:t>Families First Coronavirus Response Act (FFCRA)</a:t>
            </a:r>
            <a:r>
              <a:rPr kumimoji="0" lang="en-US" sz="28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 </a:t>
            </a:r>
          </a:p>
          <a:p>
            <a:pPr marL="800100" marR="0" lvl="1" indent="-342900" algn="l" defTabSz="914400" rtl="0" eaLnBrk="1" fontAlgn="auto" latinLnBrk="0" hangingPunct="1">
              <a:lnSpc>
                <a:spcPct val="100000"/>
              </a:lnSpc>
              <a:spcBef>
                <a:spcPts val="500"/>
              </a:spcBef>
              <a:spcAft>
                <a:spcPts val="10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Dosis"/>
                <a:ea typeface="+mn-ea"/>
                <a:cs typeface="+mn-cs"/>
              </a:rPr>
              <a:t>Amended the Family and Medical Leave Act (FMLA), known as the Emergency Family and Medical Leave Expansion Act (EFMLEA), and created federal paid sick leave - the Emergency Paid Sick Leave Act (EPSLA).</a:t>
            </a:r>
          </a:p>
          <a:p>
            <a:pPr marL="1257300" marR="0" lvl="2" indent="-342900" algn="l" defTabSz="914400" rtl="0" eaLnBrk="1" fontAlgn="auto" latinLnBrk="0" hangingPunct="1">
              <a:lnSpc>
                <a:spcPct val="100000"/>
              </a:lnSpc>
              <a:spcBef>
                <a:spcPts val="500"/>
              </a:spcBef>
              <a:spcAft>
                <a:spcPts val="10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Who is a Covered Employer?</a:t>
            </a:r>
          </a:p>
          <a:p>
            <a:pPr marL="1257300" marR="0" lvl="2" indent="-342900" algn="l" defTabSz="914400" rtl="0" eaLnBrk="1" fontAlgn="auto" latinLnBrk="0" hangingPunct="1">
              <a:lnSpc>
                <a:spcPct val="100000"/>
              </a:lnSpc>
              <a:spcBef>
                <a:spcPts val="500"/>
              </a:spcBef>
              <a:spcAft>
                <a:spcPts val="10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Who are Eligible Employees?</a:t>
            </a:r>
          </a:p>
          <a:p>
            <a:pPr marL="0" marR="0" lvl="0" indent="0" algn="l" defTabSz="914400" rtl="0" eaLnBrk="1" fontAlgn="auto" latinLnBrk="0" hangingPunct="1">
              <a:lnSpc>
                <a:spcPct val="100000"/>
              </a:lnSpc>
              <a:spcBef>
                <a:spcPts val="1000"/>
              </a:spcBef>
              <a:spcAft>
                <a:spcPts val="1000"/>
              </a:spcAft>
              <a:buClrTx/>
              <a:buSzTx/>
              <a:buFont typeface="Arial"/>
              <a:buNone/>
              <a:tabLst/>
              <a:defRPr/>
            </a:pPr>
            <a:endParaRPr kumimoji="0" lang="en-US" sz="24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endParaRPr>
          </a:p>
        </p:txBody>
      </p:sp>
      <p:pic>
        <p:nvPicPr>
          <p:cNvPr id="4100" name="Picture 4" descr="ᐈ Pay day clip art stock pictures, Royalty Free payday photos ...">
            <a:extLst>
              <a:ext uri="{FF2B5EF4-FFF2-40B4-BE49-F238E27FC236}">
                <a16:creationId xmlns:a16="http://schemas.microsoft.com/office/drawing/2014/main" id="{6180D849-C37A-4F03-814E-E3B21CA7E7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7150" y="942452"/>
            <a:ext cx="3105951" cy="3105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28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755073" y="2423947"/>
            <a:ext cx="10515600" cy="38218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1000"/>
              </a:spcAft>
              <a:buClrTx/>
              <a:buSzTx/>
              <a:buFont typeface="Arial"/>
              <a:buNone/>
              <a:tabLst/>
              <a:defRPr/>
            </a:pPr>
            <a:r>
              <a:rPr kumimoji="0" lang="en-US" sz="4400" b="0" i="1"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Other updates</a:t>
            </a:r>
            <a:endParaRPr kumimoji="0" lang="en-US" sz="14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65503"/>
          <a:stretch/>
        </p:blipFill>
        <p:spPr>
          <a:xfrm>
            <a:off x="10822204" y="5842000"/>
            <a:ext cx="1063192" cy="754062"/>
          </a:xfrm>
          <a:prstGeom prst="rect">
            <a:avLst/>
          </a:prstGeom>
        </p:spPr>
      </p:pic>
    </p:spTree>
    <p:extLst>
      <p:ext uri="{BB962C8B-B14F-4D97-AF65-F5344CB8AC3E}">
        <p14:creationId xmlns:p14="http://schemas.microsoft.com/office/powerpoint/2010/main" val="1055466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65503"/>
          <a:stretch/>
        </p:blipFill>
        <p:spPr>
          <a:xfrm>
            <a:off x="10822204" y="5842000"/>
            <a:ext cx="1063192" cy="754062"/>
          </a:xfrm>
          <a:prstGeom prst="rect">
            <a:avLst/>
          </a:prstGeom>
        </p:spPr>
      </p:pic>
      <p:sp>
        <p:nvSpPr>
          <p:cNvPr id="6" name="Title 1"/>
          <p:cNvSpPr txBox="1">
            <a:spLocks/>
          </p:cNvSpPr>
          <p:nvPr/>
        </p:nvSpPr>
        <p:spPr>
          <a:xfrm>
            <a:off x="838200" y="127590"/>
            <a:ext cx="10515600" cy="9783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entury Gothic" charset="0"/>
                <a:ea typeface="Century Gothic" charset="0"/>
                <a:cs typeface="Century Gothic" charset="0"/>
              </a:rPr>
              <a:t>Supreme Court and Employment Law</a:t>
            </a:r>
          </a:p>
        </p:txBody>
      </p:sp>
      <p:sp>
        <p:nvSpPr>
          <p:cNvPr id="8" name="Content Placeholder 2"/>
          <p:cNvSpPr txBox="1">
            <a:spLocks/>
          </p:cNvSpPr>
          <p:nvPr/>
        </p:nvSpPr>
        <p:spPr>
          <a:xfrm>
            <a:off x="838200" y="1312529"/>
            <a:ext cx="10515600" cy="50407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000"/>
              </a:spcBef>
              <a:spcAft>
                <a:spcPts val="1000"/>
              </a:spcAft>
              <a:buClrTx/>
              <a:buSzTx/>
              <a:buFont typeface="Arial" panose="020B0604020202020204" pitchFamily="34" charset="0"/>
              <a:buChar char="•"/>
              <a:tabLst/>
              <a:defRPr/>
            </a:pPr>
            <a:r>
              <a:rPr lang="en-US" sz="2600" i="1" dirty="0">
                <a:solidFill>
                  <a:prstClr val="white"/>
                </a:solidFill>
                <a:latin typeface="Corbel" panose="020B0503020204020204" pitchFamily="34" charset="0"/>
                <a:ea typeface="Constantia" charset="0"/>
                <a:cs typeface="Constantia" charset="0"/>
              </a:rPr>
              <a:t>Bostock v. Clayton County</a:t>
            </a:r>
            <a:r>
              <a:rPr lang="en-US" sz="2600" dirty="0">
                <a:solidFill>
                  <a:prstClr val="white"/>
                </a:solidFill>
                <a:latin typeface="Corbel" panose="020B0503020204020204" pitchFamily="34" charset="0"/>
                <a:ea typeface="Constantia" charset="0"/>
                <a:cs typeface="Constantia" charset="0"/>
              </a:rPr>
              <a:t>, No. 17-1618, 590 U.S. </a:t>
            </a:r>
            <a:r>
              <a:rPr lang="en-US" sz="2600" u="sng" dirty="0">
                <a:solidFill>
                  <a:prstClr val="white"/>
                </a:solidFill>
                <a:latin typeface="Corbel" panose="020B0503020204020204" pitchFamily="34" charset="0"/>
                <a:ea typeface="Constantia" charset="0"/>
                <a:cs typeface="Constantia" charset="0"/>
              </a:rPr>
              <a:t>	</a:t>
            </a:r>
            <a:r>
              <a:rPr lang="en-US" sz="2600" dirty="0">
                <a:solidFill>
                  <a:prstClr val="white"/>
                </a:solidFill>
                <a:latin typeface="Corbel" panose="020B0503020204020204" pitchFamily="34" charset="0"/>
                <a:ea typeface="Constantia" charset="0"/>
                <a:cs typeface="Constantia" charset="0"/>
              </a:rPr>
              <a:t> (decided June 15, 2020).</a:t>
            </a:r>
          </a:p>
          <a:p>
            <a:pPr marL="800100" lvl="1" indent="-342900" algn="l">
              <a:lnSpc>
                <a:spcPct val="100000"/>
              </a:lnSpc>
              <a:spcBef>
                <a:spcPts val="1000"/>
              </a:spcBef>
              <a:spcAft>
                <a:spcPts val="1000"/>
              </a:spcAft>
              <a:buFont typeface="Arial" panose="020B0604020202020204" pitchFamily="34" charset="0"/>
              <a:buChar char="•"/>
            </a:pPr>
            <a:r>
              <a:rPr lang="en-US" sz="2200" dirty="0">
                <a:solidFill>
                  <a:prstClr val="white"/>
                </a:solidFill>
                <a:latin typeface="Corbel" panose="020B0503020204020204" pitchFamily="34" charset="0"/>
                <a:ea typeface="Constantia" charset="0"/>
                <a:cs typeface="Constantia" charset="0"/>
              </a:rPr>
              <a:t>In a 6-3 decision, Justice </a:t>
            </a:r>
            <a:r>
              <a:rPr lang="en-US" sz="2200" dirty="0" err="1">
                <a:solidFill>
                  <a:prstClr val="white"/>
                </a:solidFill>
                <a:latin typeface="Corbel" panose="020B0503020204020204" pitchFamily="34" charset="0"/>
                <a:ea typeface="Constantia" charset="0"/>
                <a:cs typeface="Constantia" charset="0"/>
              </a:rPr>
              <a:t>Gorscuh</a:t>
            </a:r>
            <a:r>
              <a:rPr lang="en-US" sz="2200" dirty="0">
                <a:solidFill>
                  <a:prstClr val="white"/>
                </a:solidFill>
                <a:latin typeface="Corbel" panose="020B0503020204020204" pitchFamily="34" charset="0"/>
                <a:ea typeface="Constantia" charset="0"/>
                <a:cs typeface="Constantia" charset="0"/>
              </a:rPr>
              <a:t> wrote the majority opinion that an individual’s sexual orientation is covered under the “gender” prong of Title VII.</a:t>
            </a:r>
          </a:p>
          <a:p>
            <a:pPr marL="800100" lvl="1" indent="-342900" algn="l">
              <a:lnSpc>
                <a:spcPct val="100000"/>
              </a:lnSpc>
              <a:spcBef>
                <a:spcPts val="1000"/>
              </a:spcBef>
              <a:spcAft>
                <a:spcPts val="1000"/>
              </a:spcAft>
              <a:buFont typeface="Arial" panose="020B0604020202020204" pitchFamily="34" charset="0"/>
              <a:buChar char="•"/>
            </a:pPr>
            <a:r>
              <a:rPr lang="en-US" sz="2200" dirty="0">
                <a:solidFill>
                  <a:prstClr val="white"/>
                </a:solidFill>
                <a:latin typeface="Corbel" panose="020B0503020204020204" pitchFamily="34" charset="0"/>
                <a:ea typeface="Constantia" charset="0"/>
                <a:cs typeface="Constantia" charset="0"/>
              </a:rPr>
              <a:t>Thus, the Court held that Title VII prohibits discrimination because of an individual’s sexual orientation or gender identity.</a:t>
            </a:r>
          </a:p>
          <a:p>
            <a:pPr marL="342900" indent="-342900" algn="l">
              <a:lnSpc>
                <a:spcPct val="100000"/>
              </a:lnSpc>
              <a:spcAft>
                <a:spcPts val="1000"/>
              </a:spcAft>
              <a:buFont typeface="Arial" panose="020B0604020202020204" pitchFamily="34" charset="0"/>
              <a:buChar char="•"/>
            </a:pPr>
            <a:r>
              <a:rPr lang="en-US" sz="2600" i="1" dirty="0">
                <a:solidFill>
                  <a:prstClr val="white"/>
                </a:solidFill>
                <a:latin typeface="Corbel" panose="020B0503020204020204" pitchFamily="34" charset="0"/>
                <a:ea typeface="Constantia" charset="0"/>
                <a:cs typeface="Constantia" charset="0"/>
              </a:rPr>
              <a:t>Our Lady of Guadalupe School v. Morrissey </a:t>
            </a:r>
            <a:r>
              <a:rPr lang="en-US" sz="2600" i="1" dirty="0" err="1">
                <a:solidFill>
                  <a:prstClr val="white"/>
                </a:solidFill>
                <a:latin typeface="Corbel" panose="020B0503020204020204" pitchFamily="34" charset="0"/>
                <a:ea typeface="Constantia" charset="0"/>
                <a:cs typeface="Constantia" charset="0"/>
              </a:rPr>
              <a:t>Berru</a:t>
            </a:r>
            <a:r>
              <a:rPr lang="en-US" sz="2600" dirty="0">
                <a:solidFill>
                  <a:prstClr val="white"/>
                </a:solidFill>
                <a:latin typeface="Corbel" panose="020B0503020204020204" pitchFamily="34" charset="0"/>
                <a:ea typeface="Constantia" charset="0"/>
                <a:cs typeface="Constantia" charset="0"/>
              </a:rPr>
              <a:t>, No. 19-267, 591 U.S. </a:t>
            </a:r>
            <a:r>
              <a:rPr lang="en-US" sz="2600" u="sng" dirty="0">
                <a:solidFill>
                  <a:prstClr val="white"/>
                </a:solidFill>
                <a:latin typeface="Corbel" panose="020B0503020204020204" pitchFamily="34" charset="0"/>
                <a:ea typeface="Constantia" charset="0"/>
                <a:cs typeface="Constantia" charset="0"/>
              </a:rPr>
              <a:t>	</a:t>
            </a:r>
            <a:r>
              <a:rPr lang="en-US" sz="2600" dirty="0">
                <a:solidFill>
                  <a:prstClr val="white"/>
                </a:solidFill>
                <a:latin typeface="Corbel" panose="020B0503020204020204" pitchFamily="34" charset="0"/>
                <a:ea typeface="Constantia" charset="0"/>
                <a:cs typeface="Constantia" charset="0"/>
              </a:rPr>
              <a:t> (decided July 8, 2020).</a:t>
            </a:r>
          </a:p>
          <a:p>
            <a:pPr marL="800100" lvl="1" indent="-342900" algn="l">
              <a:lnSpc>
                <a:spcPct val="100000"/>
              </a:lnSpc>
              <a:spcAft>
                <a:spcPts val="1000"/>
              </a:spcAft>
              <a:buFont typeface="Arial" panose="020B0604020202020204" pitchFamily="34" charset="0"/>
              <a:buChar char="•"/>
            </a:pPr>
            <a:r>
              <a:rPr kumimoji="0" lang="en-US" sz="22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In a 7-2 decision, Justice Alito wrote the majority opinion in which the Court extended the ministerial exception to employees who do not have the title or training of a religious leader.</a:t>
            </a:r>
          </a:p>
        </p:txBody>
      </p:sp>
    </p:spTree>
    <p:extLst>
      <p:ext uri="{BB962C8B-B14F-4D97-AF65-F5344CB8AC3E}">
        <p14:creationId xmlns:p14="http://schemas.microsoft.com/office/powerpoint/2010/main" val="1711826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65503"/>
          <a:stretch/>
        </p:blipFill>
        <p:spPr>
          <a:xfrm>
            <a:off x="10822204" y="5842000"/>
            <a:ext cx="1063192" cy="754062"/>
          </a:xfrm>
          <a:prstGeom prst="rect">
            <a:avLst/>
          </a:prstGeom>
        </p:spPr>
      </p:pic>
      <p:sp>
        <p:nvSpPr>
          <p:cNvPr id="6" name="Title 1"/>
          <p:cNvSpPr txBox="1">
            <a:spLocks/>
          </p:cNvSpPr>
          <p:nvPr/>
        </p:nvSpPr>
        <p:spPr>
          <a:xfrm>
            <a:off x="838200" y="127590"/>
            <a:ext cx="10515600" cy="9783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entury Gothic" charset="0"/>
                <a:ea typeface="Century Gothic" charset="0"/>
                <a:cs typeface="Century Gothic" charset="0"/>
              </a:rPr>
              <a:t>Legislative Updates</a:t>
            </a:r>
          </a:p>
        </p:txBody>
      </p:sp>
      <p:sp>
        <p:nvSpPr>
          <p:cNvPr id="8" name="Content Placeholder 2"/>
          <p:cNvSpPr txBox="1">
            <a:spLocks/>
          </p:cNvSpPr>
          <p:nvPr/>
        </p:nvSpPr>
        <p:spPr>
          <a:xfrm>
            <a:off x="838200" y="1312529"/>
            <a:ext cx="10515600" cy="50407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000"/>
              </a:spcBef>
              <a:spcAft>
                <a:spcPts val="1000"/>
              </a:spcAft>
              <a:buClrTx/>
              <a:buSzTx/>
              <a:buFont typeface="Arial" panose="020B0604020202020204" pitchFamily="34" charset="0"/>
              <a:buChar char="•"/>
              <a:tabLst/>
              <a:defRPr/>
            </a:pPr>
            <a:r>
              <a:rPr lang="en-US" sz="2600" dirty="0">
                <a:solidFill>
                  <a:prstClr val="white"/>
                </a:solidFill>
                <a:latin typeface="Corbel" panose="020B0503020204020204" pitchFamily="34" charset="0"/>
                <a:ea typeface="Constantia" charset="0"/>
                <a:cs typeface="Constantia" charset="0"/>
              </a:rPr>
              <a:t>Congress is still debating the </a:t>
            </a:r>
            <a:r>
              <a:rPr lang="en-US" sz="2200" dirty="0">
                <a:solidFill>
                  <a:prstClr val="white"/>
                </a:solidFill>
                <a:latin typeface="Corbel" panose="020B0503020204020204" pitchFamily="34" charset="0"/>
                <a:ea typeface="Constantia" charset="0"/>
                <a:cs typeface="Constantia" charset="0"/>
              </a:rPr>
              <a:t>HEALS Act and the Heroes Act.</a:t>
            </a:r>
          </a:p>
          <a:p>
            <a:pPr marL="1257300" lvl="2" indent="-342900" algn="l">
              <a:lnSpc>
                <a:spcPct val="100000"/>
              </a:lnSpc>
              <a:spcBef>
                <a:spcPts val="1000"/>
              </a:spcBef>
              <a:spcAft>
                <a:spcPts val="1000"/>
              </a:spcAft>
              <a:buFont typeface="Arial" panose="020B0604020202020204" pitchFamily="34" charset="0"/>
              <a:buChar char="•"/>
            </a:pPr>
            <a:r>
              <a:rPr lang="en-US" sz="2400" dirty="0">
                <a:solidFill>
                  <a:prstClr val="white"/>
                </a:solidFill>
                <a:latin typeface="Corbel" panose="020B0503020204020204" pitchFamily="34" charset="0"/>
                <a:ea typeface="Constantia" charset="0"/>
                <a:cs typeface="Constantia" charset="0"/>
              </a:rPr>
              <a:t>Disagreements over the extension of the enhanced unemployment benefits.</a:t>
            </a:r>
          </a:p>
          <a:p>
            <a:pPr marL="1257300" lvl="2" indent="-342900" algn="l">
              <a:lnSpc>
                <a:spcPct val="100000"/>
              </a:lnSpc>
              <a:spcBef>
                <a:spcPts val="1000"/>
              </a:spcBef>
              <a:spcAft>
                <a:spcPts val="1000"/>
              </a:spcAft>
              <a:buFont typeface="Arial" panose="020B0604020202020204" pitchFamily="34" charset="0"/>
              <a:buChar char="•"/>
            </a:pPr>
            <a:r>
              <a:rPr lang="en-US" sz="2400" dirty="0">
                <a:solidFill>
                  <a:prstClr val="white"/>
                </a:solidFill>
                <a:latin typeface="Corbel" panose="020B0503020204020204" pitchFamily="34" charset="0"/>
                <a:ea typeface="Constantia" charset="0"/>
                <a:cs typeface="Constantia" charset="0"/>
              </a:rPr>
              <a:t>Both would extend the paycheck protection program.</a:t>
            </a:r>
          </a:p>
          <a:p>
            <a:pPr marL="1257300" lvl="2" indent="-342900" algn="l">
              <a:lnSpc>
                <a:spcPct val="100000"/>
              </a:lnSpc>
              <a:spcBef>
                <a:spcPts val="1000"/>
              </a:spcBef>
              <a:spcAft>
                <a:spcPts val="1000"/>
              </a:spcAft>
              <a:buFont typeface="Arial" panose="020B0604020202020204" pitchFamily="34" charset="0"/>
              <a:buChar char="•"/>
            </a:pPr>
            <a:r>
              <a:rPr lang="en-US" sz="2400" dirty="0">
                <a:solidFill>
                  <a:prstClr val="white"/>
                </a:solidFill>
                <a:latin typeface="Corbel" panose="020B0503020204020204" pitchFamily="34" charset="0"/>
                <a:ea typeface="Constantia" charset="0"/>
                <a:cs typeface="Constantia" charset="0"/>
              </a:rPr>
              <a:t>The HEALS Act includes a return-to-work bonus and liability protection for COVID-19 illnesses. </a:t>
            </a:r>
          </a:p>
          <a:p>
            <a:pPr marL="342900" indent="-342900" algn="l">
              <a:lnSpc>
                <a:spcPct val="100000"/>
              </a:lnSpc>
              <a:spcAft>
                <a:spcPts val="1000"/>
              </a:spcAft>
              <a:buFont typeface="Arial" panose="020B0604020202020204" pitchFamily="34" charset="0"/>
              <a:buChar char="•"/>
            </a:pPr>
            <a:r>
              <a:rPr lang="en-US" sz="2600" dirty="0">
                <a:solidFill>
                  <a:prstClr val="white"/>
                </a:solidFill>
                <a:latin typeface="Corbel" panose="020B0503020204020204" pitchFamily="34" charset="0"/>
                <a:ea typeface="Constantia" charset="0"/>
                <a:cs typeface="Constantia" charset="0"/>
              </a:rPr>
              <a:t>The Executive Order. </a:t>
            </a:r>
          </a:p>
          <a:p>
            <a:pPr marL="1257300" lvl="2" indent="-342900" algn="l">
              <a:lnSpc>
                <a:spcPct val="100000"/>
              </a:lnSpc>
              <a:spcBef>
                <a:spcPts val="1000"/>
              </a:spcBef>
              <a:spcAft>
                <a:spcPts val="1000"/>
              </a:spcAft>
              <a:buFont typeface="Arial" panose="020B0604020202020204" pitchFamily="34" charset="0"/>
              <a:buChar char="•"/>
            </a:pPr>
            <a:r>
              <a:rPr kumimoji="0" lang="en-US" sz="24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Extension of unemployment benefits.</a:t>
            </a:r>
          </a:p>
          <a:p>
            <a:pPr marL="1257300" lvl="2" indent="-342900" algn="l">
              <a:lnSpc>
                <a:spcPct val="100000"/>
              </a:lnSpc>
              <a:spcBef>
                <a:spcPts val="1000"/>
              </a:spcBef>
              <a:spcAft>
                <a:spcPts val="1000"/>
              </a:spcAft>
              <a:buFont typeface="Arial" panose="020B0604020202020204" pitchFamily="34" charset="0"/>
              <a:buChar char="•"/>
            </a:pPr>
            <a:r>
              <a:rPr kumimoji="0" lang="en-US" sz="24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Payroll tax deferral.</a:t>
            </a:r>
          </a:p>
          <a:p>
            <a:pPr marL="1257300" lvl="2" indent="-342900" algn="l">
              <a:lnSpc>
                <a:spcPct val="100000"/>
              </a:lnSpc>
              <a:spcBef>
                <a:spcPts val="1000"/>
              </a:spcBef>
              <a:spcAft>
                <a:spcPts val="1000"/>
              </a:spcAft>
              <a:buFont typeface="Arial" panose="020B0604020202020204" pitchFamily="34" charset="0"/>
              <a:buChar char="•"/>
            </a:pPr>
            <a:endParaRPr kumimoji="0" lang="en-US" sz="14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endParaRPr>
          </a:p>
        </p:txBody>
      </p:sp>
    </p:spTree>
    <p:extLst>
      <p:ext uri="{BB962C8B-B14F-4D97-AF65-F5344CB8AC3E}">
        <p14:creationId xmlns:p14="http://schemas.microsoft.com/office/powerpoint/2010/main" val="1820783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65503"/>
          <a:stretch/>
        </p:blipFill>
        <p:spPr>
          <a:xfrm>
            <a:off x="10822204" y="5842000"/>
            <a:ext cx="1063192" cy="754062"/>
          </a:xfrm>
          <a:prstGeom prst="rect">
            <a:avLst/>
          </a:prstGeom>
        </p:spPr>
      </p:pic>
      <p:sp>
        <p:nvSpPr>
          <p:cNvPr id="6" name="Title 1"/>
          <p:cNvSpPr txBox="1">
            <a:spLocks/>
          </p:cNvSpPr>
          <p:nvPr/>
        </p:nvSpPr>
        <p:spPr>
          <a:xfrm>
            <a:off x="4089400" y="2109804"/>
            <a:ext cx="10515600" cy="9783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entury Gothic" charset="0"/>
                <a:ea typeface="Century Gothic" charset="0"/>
                <a:cs typeface="Century Gothic" charset="0"/>
              </a:rPr>
              <a:t>Questions?</a:t>
            </a:r>
          </a:p>
        </p:txBody>
      </p:sp>
      <p:sp>
        <p:nvSpPr>
          <p:cNvPr id="8" name="Content Placeholder 2"/>
          <p:cNvSpPr txBox="1">
            <a:spLocks/>
          </p:cNvSpPr>
          <p:nvPr/>
        </p:nvSpPr>
        <p:spPr>
          <a:xfrm>
            <a:off x="838200" y="1312529"/>
            <a:ext cx="10515600" cy="50407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endParaRP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sz="27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endParaRPr>
          </a:p>
        </p:txBody>
      </p:sp>
    </p:spTree>
    <p:extLst>
      <p:ext uri="{BB962C8B-B14F-4D97-AF65-F5344CB8AC3E}">
        <p14:creationId xmlns:p14="http://schemas.microsoft.com/office/powerpoint/2010/main" val="3742651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65503"/>
          <a:stretch/>
        </p:blipFill>
        <p:spPr>
          <a:xfrm>
            <a:off x="10822204" y="5842000"/>
            <a:ext cx="1063192" cy="754062"/>
          </a:xfrm>
          <a:prstGeom prst="rect">
            <a:avLst/>
          </a:prstGeom>
        </p:spPr>
      </p:pic>
      <p:sp>
        <p:nvSpPr>
          <p:cNvPr id="6" name="Title 1"/>
          <p:cNvSpPr txBox="1">
            <a:spLocks/>
          </p:cNvSpPr>
          <p:nvPr/>
        </p:nvSpPr>
        <p:spPr>
          <a:xfrm>
            <a:off x="4089400" y="2109804"/>
            <a:ext cx="10515600" cy="9783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entury Gothic" charset="0"/>
                <a:ea typeface="Century Gothic" charset="0"/>
                <a:cs typeface="Century Gothic" charset="0"/>
              </a:rPr>
              <a:t>Thank you!</a:t>
            </a:r>
          </a:p>
        </p:txBody>
      </p:sp>
      <p:sp>
        <p:nvSpPr>
          <p:cNvPr id="8" name="Content Placeholder 2"/>
          <p:cNvSpPr txBox="1">
            <a:spLocks/>
          </p:cNvSpPr>
          <p:nvPr/>
        </p:nvSpPr>
        <p:spPr>
          <a:xfrm>
            <a:off x="838200" y="1312529"/>
            <a:ext cx="10515600" cy="50407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endParaRP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sz="27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endParaRPr>
          </a:p>
        </p:txBody>
      </p:sp>
      <p:sp>
        <p:nvSpPr>
          <p:cNvPr id="5" name="Content Placeholder 2"/>
          <p:cNvSpPr txBox="1">
            <a:spLocks/>
          </p:cNvSpPr>
          <p:nvPr/>
        </p:nvSpPr>
        <p:spPr>
          <a:xfrm>
            <a:off x="1133475" y="4684379"/>
            <a:ext cx="10515600" cy="16689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1000"/>
              </a:spcBef>
              <a:spcAft>
                <a:spcPts val="1000"/>
              </a:spcAft>
              <a:buClrTx/>
              <a:buSzTx/>
              <a:buFont typeface="Arial"/>
              <a:buNone/>
              <a:tabLst/>
              <a:defRPr/>
            </a:pPr>
            <a:r>
              <a:rPr kumimoji="0" lang="en-US" sz="1600" b="0" i="1" u="none" strike="noStrike" kern="1200" cap="none" spc="0" normalizeH="0" baseline="0" noProof="0" dirty="0">
                <a:ln>
                  <a:noFill/>
                </a:ln>
                <a:solidFill>
                  <a:prstClr val="white"/>
                </a:solidFill>
                <a:effectLst/>
                <a:uLnTx/>
                <a:uFillTx/>
                <a:latin typeface="Calibri"/>
                <a:ea typeface="+mn-ea"/>
                <a:cs typeface="+mn-cs"/>
              </a:rPr>
              <a:t>This presentation is for educational purposes only as well as to provide general information and a general understanding of the law, not to provide specific legal advice. The statements and opinions expressed in this presentation are solely those of the presenter. Communicating with the presenter does not form an attorney-client relationship. This presentation should not be used as a substitute for competent legal advice from a licensed attorney in the appropriate jurisdiction.</a:t>
            </a:r>
            <a:endParaRPr kumimoji="0" lang="en-US" sz="16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endParaRPr>
          </a:p>
        </p:txBody>
      </p:sp>
    </p:spTree>
    <p:extLst>
      <p:ext uri="{BB962C8B-B14F-4D97-AF65-F5344CB8AC3E}">
        <p14:creationId xmlns:p14="http://schemas.microsoft.com/office/powerpoint/2010/main" val="2215972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itle 1"/>
          <p:cNvSpPr txBox="1">
            <a:spLocks/>
          </p:cNvSpPr>
          <p:nvPr/>
        </p:nvSpPr>
        <p:spPr>
          <a:xfrm>
            <a:off x="838200" y="127590"/>
            <a:ext cx="10515600" cy="9783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entury Gothic" charset="0"/>
                <a:ea typeface="Century Gothic" charset="0"/>
                <a:cs typeface="Century Gothic" charset="0"/>
              </a:rPr>
              <a:t>Presented by</a:t>
            </a: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r="65503"/>
          <a:stretch/>
        </p:blipFill>
        <p:spPr>
          <a:xfrm>
            <a:off x="10822204" y="5842000"/>
            <a:ext cx="1063192" cy="754062"/>
          </a:xfrm>
          <a:prstGeom prst="rect">
            <a:avLst/>
          </a:prstGeom>
        </p:spPr>
      </p:pic>
      <p:sp>
        <p:nvSpPr>
          <p:cNvPr id="5" name="Rectangle 4"/>
          <p:cNvSpPr/>
          <p:nvPr/>
        </p:nvSpPr>
        <p:spPr>
          <a:xfrm>
            <a:off x="838199" y="3424548"/>
            <a:ext cx="3819525"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small" spc="0" normalizeH="0" baseline="0" noProof="0" dirty="0">
                <a:ln>
                  <a:noFill/>
                </a:ln>
                <a:solidFill>
                  <a:prstClr val="white"/>
                </a:solidFill>
                <a:effectLst/>
                <a:uLnTx/>
                <a:uFillTx/>
                <a:latin typeface="Corbel" panose="020B0503020204020204" pitchFamily="34" charset="0"/>
                <a:ea typeface="Constantia" charset="0"/>
                <a:cs typeface="Constantia" charset="0"/>
              </a:rPr>
              <a:t>Christina Hynes Mesco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small" spc="0" normalizeH="0" baseline="0" noProof="0" dirty="0">
                <a:ln>
                  <a:noFill/>
                </a:ln>
                <a:solidFill>
                  <a:prstClr val="white"/>
                </a:solidFill>
                <a:effectLst/>
                <a:uLnTx/>
                <a:uFillTx/>
                <a:latin typeface="Corbel" panose="020B0503020204020204" pitchFamily="34" charset="0"/>
                <a:ea typeface="Constantia" charset="0"/>
                <a:cs typeface="Constantia" charset="0"/>
              </a:rPr>
              <a:t>Of Counsel, The Prinz Law Firm, P.C.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small" spc="0" normalizeH="0" baseline="0" noProof="0" dirty="0">
                <a:ln>
                  <a:noFill/>
                </a:ln>
                <a:solidFill>
                  <a:prstClr val="white"/>
                </a:solidFill>
                <a:effectLst/>
                <a:uLnTx/>
                <a:uFillTx/>
                <a:latin typeface="Corbel" panose="020B0503020204020204" pitchFamily="34" charset="0"/>
                <a:ea typeface="Constantia" charset="0"/>
                <a:cs typeface="Constantia" charset="0"/>
              </a:rPr>
              <a:t>cmesco@prinz-lawfirm.com</a:t>
            </a:r>
          </a:p>
        </p:txBody>
      </p:sp>
      <p:sp>
        <p:nvSpPr>
          <p:cNvPr id="14" name="Content Placeholder 2"/>
          <p:cNvSpPr txBox="1">
            <a:spLocks/>
          </p:cNvSpPr>
          <p:nvPr/>
        </p:nvSpPr>
        <p:spPr>
          <a:xfrm>
            <a:off x="5029200" y="879972"/>
            <a:ext cx="5886450" cy="497180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1000"/>
              </a:spcAft>
              <a:buClrTx/>
              <a:buSzTx/>
              <a:buFont typeface="Arial"/>
              <a:buNone/>
              <a:tabLst/>
              <a:defRPr/>
            </a:pPr>
            <a:r>
              <a:rPr kumimoji="0" lang="en-US" sz="16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Ms. Hynes Mesco is an experienced business and employment law attorney who offers expert guidance to clients with employment and business-related needs. She frequently negotiates, drafts, and reviews employment, retention, non-compete, non-solicitation, equity, change-in-control, consulting, and other employment agreements and documents.</a:t>
            </a:r>
          </a:p>
          <a:p>
            <a:pPr marL="0" marR="0" lvl="0" indent="0" algn="l" defTabSz="914400" rtl="0" eaLnBrk="1" fontAlgn="auto" latinLnBrk="0" hangingPunct="1">
              <a:lnSpc>
                <a:spcPct val="100000"/>
              </a:lnSpc>
              <a:spcBef>
                <a:spcPts val="1000"/>
              </a:spcBef>
              <a:spcAft>
                <a:spcPts val="1000"/>
              </a:spcAft>
              <a:buClrTx/>
              <a:buSzTx/>
              <a:buFont typeface="Arial"/>
              <a:buNone/>
              <a:tabLst/>
              <a:defRPr/>
            </a:pPr>
            <a:r>
              <a:rPr kumimoji="0" lang="en-US" sz="16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Ms. Hynes Mesco also advises employers regarding employment and business law-related issues, with a view toward litigation prevention and avoidance. She plays a leading role in The Prinz Law Firm’s workplace training offerings. She has provided custom-tailored trainings to numerous employers, helping them update their policies, develop best practices, and create positive workplace cultures that allow businesses to thrive and employees to feel appreciated.</a:t>
            </a:r>
          </a:p>
          <a:p>
            <a:pPr marL="0" marR="0" lvl="0" indent="0" algn="l" defTabSz="914400" rtl="0" eaLnBrk="1" fontAlgn="auto" latinLnBrk="0" hangingPunct="1">
              <a:lnSpc>
                <a:spcPct val="100000"/>
              </a:lnSpc>
              <a:spcBef>
                <a:spcPts val="1000"/>
              </a:spcBef>
              <a:spcAft>
                <a:spcPts val="1000"/>
              </a:spcAft>
              <a:buClrTx/>
              <a:buSzTx/>
              <a:buFont typeface="Arial"/>
              <a:buNone/>
              <a:tabLst/>
              <a:defRPr/>
            </a:pPr>
            <a:endParaRPr kumimoji="0" lang="en-US" sz="16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endParaRPr>
          </a:p>
          <a:p>
            <a:pPr marL="0" marR="0" lvl="0" indent="0" algn="l" defTabSz="914400" rtl="0" eaLnBrk="1" fontAlgn="auto" latinLnBrk="0" hangingPunct="1">
              <a:lnSpc>
                <a:spcPct val="100000"/>
              </a:lnSpc>
              <a:spcBef>
                <a:spcPts val="1000"/>
              </a:spcBef>
              <a:spcAft>
                <a:spcPts val="1000"/>
              </a:spcAft>
              <a:buClrTx/>
              <a:buSzTx/>
              <a:buFont typeface="Arial"/>
              <a:buNone/>
              <a:tabLst/>
              <a:defRPr/>
            </a:pPr>
            <a:endParaRPr kumimoji="0" lang="en-US" sz="16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endParaRPr>
          </a:p>
        </p:txBody>
      </p:sp>
      <p:pic>
        <p:nvPicPr>
          <p:cNvPr id="3" name="Picture 2">
            <a:extLst>
              <a:ext uri="{FF2B5EF4-FFF2-40B4-BE49-F238E27FC236}">
                <a16:creationId xmlns:a16="http://schemas.microsoft.com/office/drawing/2014/main" id="{5CEB4BE9-DF50-498E-9DF6-A7D75B538633}"/>
              </a:ext>
            </a:extLst>
          </p:cNvPr>
          <p:cNvPicPr>
            <a:picLocks noChangeAspect="1"/>
          </p:cNvPicPr>
          <p:nvPr/>
        </p:nvPicPr>
        <p:blipFill>
          <a:blip r:embed="rId5"/>
          <a:stretch>
            <a:fillRect/>
          </a:stretch>
        </p:blipFill>
        <p:spPr>
          <a:xfrm>
            <a:off x="1276350" y="1216549"/>
            <a:ext cx="2185377" cy="2149323"/>
          </a:xfrm>
          <a:prstGeom prst="rect">
            <a:avLst/>
          </a:prstGeom>
        </p:spPr>
      </p:pic>
    </p:spTree>
    <p:extLst>
      <p:ext uri="{BB962C8B-B14F-4D97-AF65-F5344CB8AC3E}">
        <p14:creationId xmlns:p14="http://schemas.microsoft.com/office/powerpoint/2010/main" val="3010737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65503"/>
          <a:stretch/>
        </p:blipFill>
        <p:spPr>
          <a:xfrm>
            <a:off x="10822204" y="5842000"/>
            <a:ext cx="1063192" cy="754062"/>
          </a:xfrm>
          <a:prstGeom prst="rect">
            <a:avLst/>
          </a:prstGeom>
        </p:spPr>
      </p:pic>
      <p:sp>
        <p:nvSpPr>
          <p:cNvPr id="6" name="Title 1"/>
          <p:cNvSpPr txBox="1">
            <a:spLocks/>
          </p:cNvSpPr>
          <p:nvPr/>
        </p:nvSpPr>
        <p:spPr>
          <a:xfrm>
            <a:off x="838200" y="127590"/>
            <a:ext cx="10515600" cy="9783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entury Gothic" charset="0"/>
                <a:ea typeface="Century Gothic" charset="0"/>
                <a:cs typeface="Century Gothic" charset="0"/>
              </a:rPr>
              <a:t>Presented by Amit Bindra</a:t>
            </a:r>
          </a:p>
        </p:txBody>
      </p:sp>
      <p:sp>
        <p:nvSpPr>
          <p:cNvPr id="5" name="Content Placeholder 2"/>
          <p:cNvSpPr txBox="1">
            <a:spLocks/>
          </p:cNvSpPr>
          <p:nvPr/>
        </p:nvSpPr>
        <p:spPr>
          <a:xfrm>
            <a:off x="4041908" y="1121437"/>
            <a:ext cx="7122896" cy="45561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85750" marR="0" lvl="0" indent="-285750" algn="just" defTabSz="914400" rtl="0" eaLnBrk="1" fontAlgn="auto" latinLnBrk="0" hangingPunct="1">
              <a:lnSpc>
                <a:spcPct val="100000"/>
              </a:lnSpc>
              <a:spcBef>
                <a:spcPts val="1000"/>
              </a:spcBef>
              <a:spcAft>
                <a:spcPts val="1000"/>
              </a:spcAft>
              <a:buClrTx/>
              <a:buSzTx/>
              <a:buFont typeface="Arial" panose="020B0604020202020204" pitchFamily="34" charset="0"/>
              <a:buChar char="•"/>
              <a:tabLst/>
              <a:defRPr/>
            </a:pPr>
            <a:r>
              <a:rPr kumimoji="0" lang="en-US" sz="1700" b="0" i="0" u="none" strike="noStrike" kern="1200" cap="none" spc="0" normalizeH="0" baseline="0" noProof="0">
                <a:ln>
                  <a:noFill/>
                </a:ln>
                <a:solidFill>
                  <a:prstClr val="white"/>
                </a:solidFill>
                <a:effectLst/>
                <a:uLnTx/>
                <a:uFillTx/>
                <a:latin typeface="Corbel" panose="020B0503020204020204" pitchFamily="34" charset="0"/>
                <a:ea typeface="Constantia" charset="0"/>
                <a:cs typeface="Constantia" charset="0"/>
              </a:rPr>
              <a:t>Experience in </a:t>
            </a:r>
            <a:r>
              <a:rPr kumimoji="0" lang="en-US" sz="17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all aspects of employment law, including physician employment agreements, non-compete and trade secret lawsuits and agreements, executive and equity agreements, wage and hour issues, employee handbooks, and employment discrimination. </a:t>
            </a:r>
          </a:p>
          <a:p>
            <a:pPr marL="285750" marR="0" lvl="0" indent="-285750" algn="just" defTabSz="914400" rtl="0" eaLnBrk="1" fontAlgn="auto" latinLnBrk="0" hangingPunct="1">
              <a:lnSpc>
                <a:spcPct val="100000"/>
              </a:lnSpc>
              <a:spcBef>
                <a:spcPts val="1000"/>
              </a:spcBef>
              <a:spcAft>
                <a:spcPts val="10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Works with business owners, executives, and physicians on matters in Illinois and across the U.S.</a:t>
            </a:r>
          </a:p>
          <a:p>
            <a:pPr marL="285750" marR="0" lvl="0" indent="-285750" algn="just" defTabSz="914400" rtl="0" eaLnBrk="1" fontAlgn="auto" latinLnBrk="0" hangingPunct="1">
              <a:lnSpc>
                <a:spcPct val="100000"/>
              </a:lnSpc>
              <a:spcBef>
                <a:spcPts val="1000"/>
              </a:spcBef>
              <a:spcAft>
                <a:spcPts val="10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Publications in law journals, legal newsletters, and The Prinz Law Firm’s blog. </a:t>
            </a:r>
          </a:p>
          <a:p>
            <a:pPr marL="285750" marR="0" lvl="0" indent="-285750" algn="just" defTabSz="914400" rtl="0" eaLnBrk="1" fontAlgn="auto" latinLnBrk="0" hangingPunct="1">
              <a:lnSpc>
                <a:spcPct val="100000"/>
              </a:lnSpc>
              <a:spcBef>
                <a:spcPts val="1000"/>
              </a:spcBef>
              <a:spcAft>
                <a:spcPts val="10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Teaches legal education courses to other attorneys, teaches a legal writing and advocacy course at a law school, and appears on podcasts.</a:t>
            </a:r>
          </a:p>
          <a:p>
            <a:pPr marL="285750" marR="0" lvl="0" indent="-285750" algn="just" defTabSz="914400" rtl="0" eaLnBrk="1" fontAlgn="auto" latinLnBrk="0" hangingPunct="1">
              <a:lnSpc>
                <a:spcPct val="100000"/>
              </a:lnSpc>
              <a:spcBef>
                <a:spcPts val="1000"/>
              </a:spcBef>
              <a:spcAft>
                <a:spcPts val="10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Since 2016, recognized as an Illinois Rising Star by Super Lawyers Magazine. </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501" y="1206165"/>
            <a:ext cx="2256590" cy="3384885"/>
          </a:xfrm>
          <a:prstGeom prst="rect">
            <a:avLst/>
          </a:prstGeom>
        </p:spPr>
      </p:pic>
      <p:sp>
        <p:nvSpPr>
          <p:cNvPr id="9" name="Rectangle 8"/>
          <p:cNvSpPr/>
          <p:nvPr/>
        </p:nvSpPr>
        <p:spPr>
          <a:xfrm>
            <a:off x="838200" y="4664263"/>
            <a:ext cx="7925149" cy="153888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small" spc="0" normalizeH="0" baseline="0" noProof="0" dirty="0">
                <a:ln>
                  <a:noFill/>
                </a:ln>
                <a:solidFill>
                  <a:prstClr val="white"/>
                </a:solidFill>
                <a:effectLst/>
                <a:uLnTx/>
                <a:uFillTx/>
                <a:latin typeface="Corbel" panose="020B0503020204020204" pitchFamily="34" charset="0"/>
                <a:ea typeface="Constantia" charset="0"/>
                <a:cs typeface="Constantia" charset="0"/>
              </a:rPr>
              <a:t>Amit Bindra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small" spc="0" normalizeH="0" baseline="0" noProof="0" dirty="0">
                <a:ln>
                  <a:noFill/>
                </a:ln>
                <a:solidFill>
                  <a:prstClr val="white"/>
                </a:solidFill>
                <a:effectLst/>
                <a:uLnTx/>
                <a:uFillTx/>
                <a:latin typeface="Corbel" panose="020B0503020204020204" pitchFamily="34" charset="0"/>
                <a:ea typeface="Constantia" charset="0"/>
                <a:cs typeface="Constantia" charset="0"/>
              </a:rPr>
              <a:t>Partner, The Prinz Law Firm, P.C.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small" spc="0" normalizeH="0" baseline="0" noProof="0" dirty="0">
                <a:ln>
                  <a:noFill/>
                </a:ln>
                <a:solidFill>
                  <a:prstClr val="white"/>
                </a:solidFill>
                <a:effectLst/>
                <a:uLnTx/>
                <a:uFillTx/>
                <a:latin typeface="Corbel" panose="020B0503020204020204" pitchFamily="34" charset="0"/>
                <a:ea typeface="Constantia" charset="0"/>
                <a:cs typeface="Constantia" charset="0"/>
              </a:rPr>
              <a:t>Adjunct Professor,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small" spc="0" normalizeH="0" baseline="0" noProof="0" dirty="0">
                <a:ln>
                  <a:noFill/>
                </a:ln>
                <a:solidFill>
                  <a:prstClr val="white"/>
                </a:solidFill>
                <a:effectLst/>
                <a:uLnTx/>
                <a:uFillTx/>
                <a:latin typeface="Corbel" panose="020B0503020204020204" pitchFamily="34" charset="0"/>
                <a:ea typeface="Constantia" charset="0"/>
                <a:cs typeface="Constantia" charset="0"/>
              </a:rPr>
              <a:t>Loyola University Chicago School of Law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small" spc="0" normalizeH="0" baseline="0" noProof="0" dirty="0">
                <a:ln>
                  <a:noFill/>
                </a:ln>
                <a:solidFill>
                  <a:prstClr val="white"/>
                </a:solidFill>
                <a:effectLst/>
                <a:uLnTx/>
                <a:uFillTx/>
                <a:latin typeface="Corbel" panose="020B0503020204020204" pitchFamily="34" charset="0"/>
                <a:ea typeface="Constantia" charset="0"/>
                <a:cs typeface="Constantia" charset="0"/>
              </a:rPr>
              <a:t>abindra@prinz-lawfirm.com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small" spc="0" normalizeH="0" baseline="0" noProof="0" dirty="0">
                <a:ln>
                  <a:noFill/>
                </a:ln>
                <a:solidFill>
                  <a:prstClr val="white"/>
                </a:solidFill>
                <a:effectLst/>
                <a:uLnTx/>
                <a:uFillTx/>
                <a:latin typeface="Corbel" panose="020B0503020204020204" pitchFamily="34" charset="0"/>
                <a:ea typeface="Constantia" charset="0"/>
                <a:cs typeface="Constantia" charset="0"/>
              </a:rPr>
              <a:t>312-212-4450</a:t>
            </a:r>
          </a:p>
        </p:txBody>
      </p:sp>
    </p:spTree>
    <p:extLst>
      <p:ext uri="{BB962C8B-B14F-4D97-AF65-F5344CB8AC3E}">
        <p14:creationId xmlns:p14="http://schemas.microsoft.com/office/powerpoint/2010/main" val="3759002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755073" y="2423947"/>
            <a:ext cx="10515600" cy="38218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1000"/>
              </a:spcAft>
              <a:buClrTx/>
              <a:buSzTx/>
              <a:buFont typeface="Arial"/>
              <a:buNone/>
              <a:tabLst/>
              <a:defRPr/>
            </a:pPr>
            <a:r>
              <a:rPr kumimoji="0" lang="en-US" sz="4400" b="0" i="1"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COVID-19 and </a:t>
            </a:r>
          </a:p>
          <a:p>
            <a:pPr marL="0" marR="0" lvl="0" indent="0" algn="ctr" defTabSz="914400" rtl="0" eaLnBrk="1" fontAlgn="auto" latinLnBrk="0" hangingPunct="1">
              <a:lnSpc>
                <a:spcPct val="100000"/>
              </a:lnSpc>
              <a:spcBef>
                <a:spcPts val="1000"/>
              </a:spcBef>
              <a:spcAft>
                <a:spcPts val="1000"/>
              </a:spcAft>
              <a:buClrTx/>
              <a:buSzTx/>
              <a:buFont typeface="Arial"/>
              <a:buNone/>
              <a:tabLst/>
              <a:defRPr/>
            </a:pPr>
            <a:r>
              <a:rPr kumimoji="0" lang="en-US" sz="4400" b="0" i="1"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Returning to Work</a:t>
            </a:r>
            <a:endParaRPr kumimoji="0" lang="en-US" sz="14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65503"/>
          <a:stretch/>
        </p:blipFill>
        <p:spPr>
          <a:xfrm>
            <a:off x="10822204" y="5842000"/>
            <a:ext cx="1063192" cy="754062"/>
          </a:xfrm>
          <a:prstGeom prst="rect">
            <a:avLst/>
          </a:prstGeom>
        </p:spPr>
      </p:pic>
    </p:spTree>
    <p:extLst>
      <p:ext uri="{BB962C8B-B14F-4D97-AF65-F5344CB8AC3E}">
        <p14:creationId xmlns:p14="http://schemas.microsoft.com/office/powerpoint/2010/main" val="4186757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65503"/>
          <a:stretch/>
        </p:blipFill>
        <p:spPr>
          <a:xfrm>
            <a:off x="10822204" y="5842000"/>
            <a:ext cx="1063192" cy="754062"/>
          </a:xfrm>
          <a:prstGeom prst="rect">
            <a:avLst/>
          </a:prstGeom>
        </p:spPr>
      </p:pic>
      <p:sp>
        <p:nvSpPr>
          <p:cNvPr id="6" name="Title 1"/>
          <p:cNvSpPr txBox="1">
            <a:spLocks/>
          </p:cNvSpPr>
          <p:nvPr/>
        </p:nvSpPr>
        <p:spPr>
          <a:xfrm>
            <a:off x="838200" y="127590"/>
            <a:ext cx="10515600" cy="9783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entury Gothic" charset="0"/>
                <a:ea typeface="Century Gothic" charset="0"/>
                <a:cs typeface="Century Gothic" charset="0"/>
              </a:rPr>
              <a:t>On-Boarding during a Pandemic</a:t>
            </a:r>
          </a:p>
        </p:txBody>
      </p:sp>
      <p:grpSp>
        <p:nvGrpSpPr>
          <p:cNvPr id="2" name="Group 1">
            <a:extLst>
              <a:ext uri="{FF2B5EF4-FFF2-40B4-BE49-F238E27FC236}">
                <a16:creationId xmlns:a16="http://schemas.microsoft.com/office/drawing/2014/main" id="{963EEC4F-4808-4FF5-9FF5-C692D04FE96A}"/>
              </a:ext>
            </a:extLst>
          </p:cNvPr>
          <p:cNvGrpSpPr/>
          <p:nvPr/>
        </p:nvGrpSpPr>
        <p:grpSpPr>
          <a:xfrm>
            <a:off x="515152" y="1136973"/>
            <a:ext cx="10515600" cy="5040769"/>
            <a:chOff x="515152" y="1136973"/>
            <a:chExt cx="10515600" cy="5040769"/>
          </a:xfrm>
        </p:grpSpPr>
        <p:sp>
          <p:nvSpPr>
            <p:cNvPr id="8" name="Content Placeholder 2"/>
            <p:cNvSpPr txBox="1">
              <a:spLocks/>
            </p:cNvSpPr>
            <p:nvPr/>
          </p:nvSpPr>
          <p:spPr>
            <a:xfrm>
              <a:off x="515152" y="1136973"/>
              <a:ext cx="10515600" cy="50407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000"/>
                </a:spcBef>
                <a:spcAft>
                  <a:spcPts val="10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Plan an Initial (and possibly ongoing) in-person meeting  </a:t>
              </a:r>
            </a:p>
            <a:p>
              <a:pPr marL="800100" marR="0" lvl="1" indent="-342900" algn="l" defTabSz="914400" rtl="0" eaLnBrk="1" fontAlgn="auto" latinLnBrk="0" hangingPunct="1">
                <a:lnSpc>
                  <a:spcPct val="100000"/>
                </a:lnSpc>
                <a:spcBef>
                  <a:spcPts val="500"/>
                </a:spcBef>
                <a:spcAft>
                  <a:spcPts val="10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Consider outdoors if possible to be mindful of health concerns, but meeting in the office can also help the employee feel a greater sense of belonging</a:t>
              </a:r>
            </a:p>
            <a:p>
              <a:pPr marL="342900" marR="0" lvl="0" indent="-342900" algn="l" defTabSz="914400" rtl="0" eaLnBrk="1" fontAlgn="auto" latinLnBrk="0" hangingPunct="1">
                <a:lnSpc>
                  <a:spcPct val="100000"/>
                </a:lnSpc>
                <a:spcBef>
                  <a:spcPts val="1000"/>
                </a:spcBef>
                <a:spcAft>
                  <a:spcPts val="10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Assign a Peer Mentor – Hire in Cohorts</a:t>
              </a:r>
            </a:p>
            <a:p>
              <a:pPr marL="800100" marR="0" lvl="1" indent="-342900" algn="l" defTabSz="914400" rtl="0" eaLnBrk="1" fontAlgn="auto" latinLnBrk="0" hangingPunct="1">
                <a:lnSpc>
                  <a:spcPct val="100000"/>
                </a:lnSpc>
                <a:spcBef>
                  <a:spcPts val="500"/>
                </a:spcBef>
                <a:spcAft>
                  <a:spcPts val="10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Assign a high-performing peer to help be a resource </a:t>
              </a:r>
            </a:p>
            <a:p>
              <a:pPr marL="342900" marR="0" lvl="0" indent="-342900" algn="l" defTabSz="914400" rtl="0" eaLnBrk="1" fontAlgn="auto" latinLnBrk="0" hangingPunct="1">
                <a:lnSpc>
                  <a:spcPct val="100000"/>
                </a:lnSpc>
                <a:spcBef>
                  <a:spcPts val="1000"/>
                </a:spcBef>
                <a:spcAft>
                  <a:spcPts val="10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Intentionality is Key</a:t>
              </a:r>
            </a:p>
            <a:p>
              <a:pPr marL="800100" marR="0" lvl="1" indent="-342900" algn="l" defTabSz="914400" rtl="0" eaLnBrk="1" fontAlgn="auto" latinLnBrk="0" hangingPunct="1">
                <a:lnSpc>
                  <a:spcPct val="100000"/>
                </a:lnSpc>
                <a:spcBef>
                  <a:spcPts val="500"/>
                </a:spcBef>
                <a:spcAft>
                  <a:spcPts val="10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Schedule regular video meetings and calls</a:t>
              </a:r>
            </a:p>
            <a:p>
              <a:pPr marL="800100" marR="0" lvl="1" indent="-342900" algn="l" defTabSz="914400" rtl="0" eaLnBrk="1" fontAlgn="auto" latinLnBrk="0" hangingPunct="1">
                <a:lnSpc>
                  <a:spcPct val="100000"/>
                </a:lnSpc>
                <a:spcBef>
                  <a:spcPts val="500"/>
                </a:spcBef>
                <a:spcAft>
                  <a:spcPts val="10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Implement a formal probationary plan so feedback is provided at regular intervals</a:t>
              </a:r>
            </a:p>
            <a:p>
              <a:pPr marL="0" marR="0" lvl="0" indent="0" algn="l" defTabSz="914400" rtl="0" eaLnBrk="1" fontAlgn="auto" latinLnBrk="0" hangingPunct="1">
                <a:lnSpc>
                  <a:spcPct val="100000"/>
                </a:lnSpc>
                <a:spcBef>
                  <a:spcPts val="1000"/>
                </a:spcBef>
                <a:spcAft>
                  <a:spcPts val="1000"/>
                </a:spcAft>
                <a:buClrTx/>
                <a:buSzTx/>
                <a:buFont typeface="Arial"/>
                <a:buNone/>
                <a:tabLst/>
                <a:defRPr/>
              </a:pPr>
              <a:endParaRPr kumimoji="0" lang="en-US" sz="24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endParaRPr>
            </a:p>
          </p:txBody>
        </p:sp>
        <p:pic>
          <p:nvPicPr>
            <p:cNvPr id="1026" name="Picture 2" descr="Image result for elbow bump clip art">
              <a:extLst>
                <a:ext uri="{FF2B5EF4-FFF2-40B4-BE49-F238E27FC236}">
                  <a16:creationId xmlns:a16="http://schemas.microsoft.com/office/drawing/2014/main" id="{D3E2BF29-9072-46E8-A701-8D7C0F3E19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1524" y="2648921"/>
              <a:ext cx="3016302" cy="20108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54463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65503"/>
          <a:stretch/>
        </p:blipFill>
        <p:spPr>
          <a:xfrm>
            <a:off x="10822204" y="5842000"/>
            <a:ext cx="1063192" cy="754062"/>
          </a:xfrm>
          <a:prstGeom prst="rect">
            <a:avLst/>
          </a:prstGeom>
        </p:spPr>
      </p:pic>
      <p:sp>
        <p:nvSpPr>
          <p:cNvPr id="6" name="Title 1"/>
          <p:cNvSpPr txBox="1">
            <a:spLocks/>
          </p:cNvSpPr>
          <p:nvPr/>
        </p:nvSpPr>
        <p:spPr>
          <a:xfrm>
            <a:off x="838200" y="127590"/>
            <a:ext cx="10515600" cy="9783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entury Gothic" charset="0"/>
                <a:ea typeface="Century Gothic" charset="0"/>
                <a:cs typeface="Century Gothic" charset="0"/>
              </a:rPr>
              <a:t>Return to Office Considerations</a:t>
            </a:r>
          </a:p>
        </p:txBody>
      </p:sp>
      <p:grpSp>
        <p:nvGrpSpPr>
          <p:cNvPr id="2" name="Group 1">
            <a:extLst>
              <a:ext uri="{FF2B5EF4-FFF2-40B4-BE49-F238E27FC236}">
                <a16:creationId xmlns:a16="http://schemas.microsoft.com/office/drawing/2014/main" id="{3931395B-6902-4ABD-93BC-CA3CA1F5136C}"/>
              </a:ext>
            </a:extLst>
          </p:cNvPr>
          <p:cNvGrpSpPr/>
          <p:nvPr/>
        </p:nvGrpSpPr>
        <p:grpSpPr>
          <a:xfrm>
            <a:off x="838200" y="1069765"/>
            <a:ext cx="10626696" cy="5283533"/>
            <a:chOff x="992902" y="1069765"/>
            <a:chExt cx="10626696" cy="5283533"/>
          </a:xfrm>
        </p:grpSpPr>
        <p:sp>
          <p:nvSpPr>
            <p:cNvPr id="8" name="Content Placeholder 2"/>
            <p:cNvSpPr txBox="1">
              <a:spLocks/>
            </p:cNvSpPr>
            <p:nvPr/>
          </p:nvSpPr>
          <p:spPr>
            <a:xfrm>
              <a:off x="992902" y="1312529"/>
              <a:ext cx="10360898" cy="50407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000"/>
                </a:spcBef>
                <a:spcAft>
                  <a:spcPts val="10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Create Safety Protocols</a:t>
              </a:r>
            </a:p>
            <a:p>
              <a:pPr marL="800100" marR="0" lvl="1" indent="-342900" algn="l" defTabSz="914400" rtl="0" eaLnBrk="1" fontAlgn="auto" latinLnBrk="0" hangingPunct="1">
                <a:lnSpc>
                  <a:spcPct val="100000"/>
                </a:lnSpc>
                <a:spcBef>
                  <a:spcPts val="500"/>
                </a:spcBef>
                <a:spcAft>
                  <a:spcPts val="10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Implement daily wellness checks, employee face masks</a:t>
              </a:r>
            </a:p>
            <a:p>
              <a:pPr marL="800100" marR="0" lvl="1" indent="-342900" algn="l" defTabSz="914400" rtl="0" eaLnBrk="1" fontAlgn="auto" latinLnBrk="0" hangingPunct="1">
                <a:lnSpc>
                  <a:spcPct val="100000"/>
                </a:lnSpc>
                <a:spcBef>
                  <a:spcPts val="500"/>
                </a:spcBef>
                <a:spcAft>
                  <a:spcPts val="10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Install wipeable workstation dividers and guards;                                                                   have readily available sanitizers for employees and guests</a:t>
              </a:r>
            </a:p>
            <a:p>
              <a:pPr marL="800100" marR="0" lvl="1" indent="-342900" algn="l" defTabSz="914400" rtl="0" eaLnBrk="1" fontAlgn="auto" latinLnBrk="0" hangingPunct="1">
                <a:lnSpc>
                  <a:spcPct val="100000"/>
                </a:lnSpc>
                <a:spcBef>
                  <a:spcPts val="500"/>
                </a:spcBef>
                <a:spcAft>
                  <a:spcPts val="10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Consider office alterations, including air purifiers, removal of common touchpoints</a:t>
              </a:r>
            </a:p>
            <a:p>
              <a:pPr marL="800100" marR="0" lvl="1" indent="-342900" algn="l" defTabSz="914400" rtl="0" eaLnBrk="1" fontAlgn="auto" latinLnBrk="0" hangingPunct="1">
                <a:lnSpc>
                  <a:spcPct val="100000"/>
                </a:lnSpc>
                <a:spcBef>
                  <a:spcPts val="500"/>
                </a:spcBef>
                <a:spcAft>
                  <a:spcPts val="10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Set social distancing standards for your office, including limiting number of employees/clients at locations within your office</a:t>
              </a:r>
            </a:p>
            <a:p>
              <a:pPr marL="342900" marR="0" lvl="0" indent="-342900" algn="l" defTabSz="914400" rtl="0" eaLnBrk="1" fontAlgn="auto" latinLnBrk="0" hangingPunct="1">
                <a:lnSpc>
                  <a:spcPct val="100000"/>
                </a:lnSpc>
                <a:spcBef>
                  <a:spcPts val="1000"/>
                </a:spcBef>
                <a:spcAft>
                  <a:spcPts val="10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Create a COVID-19 Response Plan</a:t>
              </a:r>
            </a:p>
            <a:p>
              <a:pPr marL="800100" marR="0" lvl="1" indent="-342900" algn="l" defTabSz="914400" rtl="0" eaLnBrk="1" fontAlgn="auto" latinLnBrk="0" hangingPunct="1">
                <a:lnSpc>
                  <a:spcPct val="100000"/>
                </a:lnSpc>
                <a:spcBef>
                  <a:spcPts val="500"/>
                </a:spcBef>
                <a:spcAft>
                  <a:spcPts val="1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If someone reports an infection, isolate, contact trace, investigate, disinfect, notify, and provide paid leave if eligible </a:t>
              </a:r>
            </a:p>
            <a:p>
              <a:pPr marL="800100" marR="0" lvl="1" indent="-342900" algn="l" defTabSz="914400" rtl="0" eaLnBrk="1" fontAlgn="auto" latinLnBrk="0" hangingPunct="1">
                <a:lnSpc>
                  <a:spcPct val="100000"/>
                </a:lnSpc>
                <a:spcBef>
                  <a:spcPts val="500"/>
                </a:spcBef>
                <a:spcAft>
                  <a:spcPts val="100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endParaRPr>
            </a:p>
            <a:p>
              <a:pPr marL="0" marR="0" lvl="0" indent="0" algn="l" defTabSz="914400" rtl="0" eaLnBrk="1" fontAlgn="auto" latinLnBrk="0" hangingPunct="1">
                <a:lnSpc>
                  <a:spcPct val="100000"/>
                </a:lnSpc>
                <a:spcBef>
                  <a:spcPts val="1000"/>
                </a:spcBef>
                <a:spcAft>
                  <a:spcPts val="1000"/>
                </a:spcAft>
                <a:buClrTx/>
                <a:buSzTx/>
                <a:buFont typeface="Arial"/>
                <a:buNone/>
                <a:tabLst/>
                <a:defRPr/>
              </a:pPr>
              <a:endParaRPr kumimoji="0" lang="en-US" sz="24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endParaRPr>
            </a:p>
          </p:txBody>
        </p:sp>
        <p:pic>
          <p:nvPicPr>
            <p:cNvPr id="2050" name="Picture 2" descr="What the office could look like when people return to work ...">
              <a:extLst>
                <a:ext uri="{FF2B5EF4-FFF2-40B4-BE49-F238E27FC236}">
                  <a16:creationId xmlns:a16="http://schemas.microsoft.com/office/drawing/2014/main" id="{13AC92E9-B196-4D1B-B777-2077C935B0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4400" y="1069765"/>
              <a:ext cx="3085198" cy="23110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7" name="TextBox 6">
            <a:extLst>
              <a:ext uri="{FF2B5EF4-FFF2-40B4-BE49-F238E27FC236}">
                <a16:creationId xmlns:a16="http://schemas.microsoft.com/office/drawing/2014/main" id="{C5BA973F-589F-4B59-98BF-B81F30874A56}"/>
              </a:ext>
            </a:extLst>
          </p:cNvPr>
          <p:cNvSpPr txBox="1"/>
          <p:nvPr/>
        </p:nvSpPr>
        <p:spPr>
          <a:xfrm>
            <a:off x="8833481" y="2972183"/>
            <a:ext cx="252031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Social Distance Huddle</a:t>
            </a:r>
          </a:p>
        </p:txBody>
      </p:sp>
    </p:spTree>
    <p:extLst>
      <p:ext uri="{BB962C8B-B14F-4D97-AF65-F5344CB8AC3E}">
        <p14:creationId xmlns:p14="http://schemas.microsoft.com/office/powerpoint/2010/main" val="4180116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755073" y="2423947"/>
            <a:ext cx="10515600" cy="38218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1000"/>
              </a:spcAft>
              <a:buClrTx/>
              <a:buSzTx/>
              <a:buFont typeface="Arial"/>
              <a:buNone/>
              <a:tabLst/>
              <a:defRPr/>
            </a:pPr>
            <a:r>
              <a:rPr kumimoji="0" lang="en-US" sz="4400" b="0" i="1"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Title VII</a:t>
            </a:r>
            <a:endParaRPr kumimoji="0" lang="en-US" sz="14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65503"/>
          <a:stretch/>
        </p:blipFill>
        <p:spPr>
          <a:xfrm>
            <a:off x="10822204" y="5842000"/>
            <a:ext cx="1063192" cy="754062"/>
          </a:xfrm>
          <a:prstGeom prst="rect">
            <a:avLst/>
          </a:prstGeom>
        </p:spPr>
      </p:pic>
    </p:spTree>
    <p:extLst>
      <p:ext uri="{BB962C8B-B14F-4D97-AF65-F5344CB8AC3E}">
        <p14:creationId xmlns:p14="http://schemas.microsoft.com/office/powerpoint/2010/main" val="1777563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65503"/>
          <a:stretch/>
        </p:blipFill>
        <p:spPr>
          <a:xfrm>
            <a:off x="10822204" y="5842000"/>
            <a:ext cx="1063192" cy="754062"/>
          </a:xfrm>
          <a:prstGeom prst="rect">
            <a:avLst/>
          </a:prstGeom>
        </p:spPr>
      </p:pic>
      <p:sp>
        <p:nvSpPr>
          <p:cNvPr id="6" name="Title 1"/>
          <p:cNvSpPr txBox="1">
            <a:spLocks/>
          </p:cNvSpPr>
          <p:nvPr/>
        </p:nvSpPr>
        <p:spPr>
          <a:xfrm>
            <a:off x="838200" y="127590"/>
            <a:ext cx="10515600" cy="9783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entury Gothic" charset="0"/>
                <a:ea typeface="Century Gothic" charset="0"/>
                <a:cs typeface="Century Gothic" charset="0"/>
              </a:rPr>
              <a:t>Employment Discrimination</a:t>
            </a:r>
          </a:p>
        </p:txBody>
      </p:sp>
      <p:sp>
        <p:nvSpPr>
          <p:cNvPr id="8" name="Content Placeholder 2"/>
          <p:cNvSpPr txBox="1">
            <a:spLocks/>
          </p:cNvSpPr>
          <p:nvPr/>
        </p:nvSpPr>
        <p:spPr>
          <a:xfrm>
            <a:off x="838200" y="1312529"/>
            <a:ext cx="10515600" cy="50407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000"/>
              </a:spcBef>
              <a:spcAft>
                <a:spcPts val="1000"/>
              </a:spcAft>
              <a:buClrTx/>
              <a:buSzTx/>
              <a:buFont typeface="Arial" panose="020B0604020202020204" pitchFamily="34" charset="0"/>
              <a:buChar char="•"/>
              <a:tabLst/>
              <a:defRPr/>
            </a:pPr>
            <a:r>
              <a:rPr lang="en-US" sz="2600" dirty="0">
                <a:solidFill>
                  <a:prstClr val="white"/>
                </a:solidFill>
                <a:latin typeface="Corbel" panose="020B0503020204020204" pitchFamily="34" charset="0"/>
                <a:ea typeface="Constantia" charset="0"/>
                <a:cs typeface="Constantia" charset="0"/>
              </a:rPr>
              <a:t>Federal, state, and local laws prohibit discrimination and retaliation based on protected characteristics (including gender, race, national origin, religion, age over the of 40, disability, or genetic information. </a:t>
            </a:r>
          </a:p>
          <a:p>
            <a:pPr marL="342900" marR="0" lvl="0" indent="-342900" algn="l" defTabSz="914400" rtl="0" eaLnBrk="1" fontAlgn="auto" latinLnBrk="0" hangingPunct="1">
              <a:lnSpc>
                <a:spcPct val="100000"/>
              </a:lnSpc>
              <a:spcBef>
                <a:spcPts val="1000"/>
              </a:spcBef>
              <a:spcAft>
                <a:spcPts val="1000"/>
              </a:spcAft>
              <a:buClrTx/>
              <a:buSzTx/>
              <a:buFont typeface="Arial" panose="020B0604020202020204" pitchFamily="34" charset="0"/>
              <a:buChar char="•"/>
              <a:tabLst/>
              <a:defRPr/>
            </a:pPr>
            <a:r>
              <a:rPr lang="en-US" sz="2600" dirty="0">
                <a:solidFill>
                  <a:prstClr val="white"/>
                </a:solidFill>
                <a:latin typeface="Corbel" panose="020B0503020204020204" pitchFamily="34" charset="0"/>
                <a:ea typeface="Constantia" charset="0"/>
                <a:cs typeface="Constantia" charset="0"/>
              </a:rPr>
              <a:t>Use business reasons for requiring employees to return to the office.</a:t>
            </a:r>
          </a:p>
          <a:p>
            <a:pPr marL="342900" marR="0" lvl="0" indent="-342900" algn="l" defTabSz="914400" rtl="0" eaLnBrk="1" fontAlgn="auto" latinLnBrk="0" hangingPunct="1">
              <a:lnSpc>
                <a:spcPct val="100000"/>
              </a:lnSpc>
              <a:spcBef>
                <a:spcPts val="1000"/>
              </a:spcBef>
              <a:spcAft>
                <a:spcPts val="1000"/>
              </a:spcAft>
              <a:buClrTx/>
              <a:buSzTx/>
              <a:buFont typeface="Arial" panose="020B0604020202020204" pitchFamily="34" charset="0"/>
              <a:buChar char="•"/>
              <a:tabLst/>
              <a:defRPr/>
            </a:pPr>
            <a:r>
              <a:rPr lang="en-US" sz="2600" dirty="0">
                <a:solidFill>
                  <a:prstClr val="white"/>
                </a:solidFill>
                <a:latin typeface="Corbel" panose="020B0503020204020204" pitchFamily="34" charset="0"/>
                <a:ea typeface="Constantia" charset="0"/>
                <a:cs typeface="Constantia" charset="0"/>
              </a:rPr>
              <a:t>Multiple areas of potential harassment in light of last 6-months.</a:t>
            </a:r>
          </a:p>
          <a:p>
            <a:pPr marL="800100" lvl="1" indent="-342900" algn="l">
              <a:lnSpc>
                <a:spcPct val="100000"/>
              </a:lnSpc>
              <a:spcBef>
                <a:spcPts val="1000"/>
              </a:spcBef>
              <a:spcAft>
                <a:spcPts val="1000"/>
              </a:spcAft>
              <a:buFont typeface="Arial" panose="020B0604020202020204" pitchFamily="34" charset="0"/>
              <a:buChar char="•"/>
            </a:pPr>
            <a:r>
              <a:rPr lang="en-US" sz="2400" dirty="0">
                <a:solidFill>
                  <a:prstClr val="white"/>
                </a:solidFill>
                <a:latin typeface="Corbel" panose="020B0503020204020204" pitchFamily="34" charset="0"/>
                <a:ea typeface="Constantia" charset="0"/>
                <a:cs typeface="Constantia" charset="0"/>
              </a:rPr>
              <a:t>National origin and race discrimination (Asian-American employees, employees of Asian descent, and Black employees).</a:t>
            </a:r>
          </a:p>
          <a:p>
            <a:pPr marL="800100" lvl="1" indent="-342900" algn="l">
              <a:lnSpc>
                <a:spcPct val="100000"/>
              </a:lnSpc>
              <a:spcBef>
                <a:spcPts val="1000"/>
              </a:spcBef>
              <a:spcAft>
                <a:spcPts val="1000"/>
              </a:spcAft>
              <a:buFont typeface="Arial" panose="020B0604020202020204" pitchFamily="34" charset="0"/>
              <a:buChar char="•"/>
            </a:pPr>
            <a:r>
              <a:rPr lang="en-US" sz="2400" dirty="0">
                <a:solidFill>
                  <a:prstClr val="white"/>
                </a:solidFill>
                <a:latin typeface="Corbel" panose="020B0503020204020204" pitchFamily="34" charset="0"/>
                <a:ea typeface="Constantia" charset="0"/>
                <a:cs typeface="Constantia" charset="0"/>
              </a:rPr>
              <a:t>Targeted harassment towards employees returning from sick leave. </a:t>
            </a:r>
          </a:p>
        </p:txBody>
      </p:sp>
    </p:spTree>
    <p:extLst>
      <p:ext uri="{BB962C8B-B14F-4D97-AF65-F5344CB8AC3E}">
        <p14:creationId xmlns:p14="http://schemas.microsoft.com/office/powerpoint/2010/main" val="1630971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65503"/>
          <a:stretch/>
        </p:blipFill>
        <p:spPr>
          <a:xfrm>
            <a:off x="10822204" y="5842000"/>
            <a:ext cx="1063192" cy="754062"/>
          </a:xfrm>
          <a:prstGeom prst="rect">
            <a:avLst/>
          </a:prstGeom>
        </p:spPr>
      </p:pic>
      <p:sp>
        <p:nvSpPr>
          <p:cNvPr id="6" name="Title 1"/>
          <p:cNvSpPr txBox="1">
            <a:spLocks/>
          </p:cNvSpPr>
          <p:nvPr/>
        </p:nvSpPr>
        <p:spPr>
          <a:xfrm>
            <a:off x="838200" y="127590"/>
            <a:ext cx="10515600" cy="978307"/>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entury Gothic" charset="0"/>
                <a:ea typeface="Century Gothic" charset="0"/>
                <a:cs typeface="Century Gothic" charset="0"/>
              </a:rPr>
              <a:t>Employment Discrimination (continued)</a:t>
            </a:r>
          </a:p>
        </p:txBody>
      </p:sp>
      <p:sp>
        <p:nvSpPr>
          <p:cNvPr id="8" name="Content Placeholder 2"/>
          <p:cNvSpPr txBox="1">
            <a:spLocks/>
          </p:cNvSpPr>
          <p:nvPr/>
        </p:nvSpPr>
        <p:spPr>
          <a:xfrm>
            <a:off x="838200" y="1312529"/>
            <a:ext cx="10515600" cy="50407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000"/>
              </a:spcBef>
              <a:spcAft>
                <a:spcPts val="1000"/>
              </a:spcAft>
              <a:buClrTx/>
              <a:buSzTx/>
              <a:buFont typeface="Arial" panose="020B0604020202020204" pitchFamily="34" charset="0"/>
              <a:buChar char="•"/>
              <a:tabLst/>
              <a:defRPr/>
            </a:pPr>
            <a:r>
              <a:rPr lang="en-US" sz="2600" dirty="0">
                <a:solidFill>
                  <a:prstClr val="white"/>
                </a:solidFill>
                <a:latin typeface="Corbel" panose="020B0503020204020204" pitchFamily="34" charset="0"/>
                <a:ea typeface="Constantia" charset="0"/>
                <a:cs typeface="Constantia" charset="0"/>
              </a:rPr>
              <a:t>Action steps:</a:t>
            </a:r>
          </a:p>
          <a:p>
            <a:pPr marL="800100" lvl="1" indent="-342900" algn="l">
              <a:lnSpc>
                <a:spcPct val="100000"/>
              </a:lnSpc>
              <a:spcBef>
                <a:spcPts val="1000"/>
              </a:spcBef>
              <a:spcAft>
                <a:spcPts val="1000"/>
              </a:spcAft>
              <a:buFont typeface="Arial" panose="020B0604020202020204" pitchFamily="34" charset="0"/>
              <a:buChar char="•"/>
            </a:pPr>
            <a:r>
              <a:rPr kumimoji="0" lang="en-US" sz="24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rPr>
              <a:t>Reiterate anti-discrimination and anti-retaliation policies to all employees (even if employees are working remotely).</a:t>
            </a:r>
          </a:p>
          <a:p>
            <a:pPr marL="800100" lvl="1" indent="-342900" algn="l">
              <a:lnSpc>
                <a:spcPct val="100000"/>
              </a:lnSpc>
              <a:spcBef>
                <a:spcPts val="1000"/>
              </a:spcBef>
              <a:spcAft>
                <a:spcPts val="1000"/>
              </a:spcAft>
              <a:buFont typeface="Arial" panose="020B0604020202020204" pitchFamily="34" charset="0"/>
              <a:buChar char="•"/>
            </a:pPr>
            <a:r>
              <a:rPr lang="en-US" sz="2400" dirty="0">
                <a:solidFill>
                  <a:prstClr val="white"/>
                </a:solidFill>
                <a:latin typeface="Corbel" panose="020B0503020204020204" pitchFamily="34" charset="0"/>
                <a:ea typeface="Constantia" charset="0"/>
                <a:cs typeface="Constantia" charset="0"/>
              </a:rPr>
              <a:t>Reiterate reporting policies. </a:t>
            </a:r>
            <a:endParaRPr kumimoji="0" lang="en-US" sz="2400" b="0" i="0" u="none" strike="noStrike" kern="1200" cap="none" spc="0" normalizeH="0" baseline="0" noProof="0" dirty="0">
              <a:ln>
                <a:noFill/>
              </a:ln>
              <a:solidFill>
                <a:prstClr val="white"/>
              </a:solidFill>
              <a:effectLst/>
              <a:uLnTx/>
              <a:uFillTx/>
              <a:latin typeface="Corbel" panose="020B0503020204020204" pitchFamily="34" charset="0"/>
              <a:ea typeface="Constantia" charset="0"/>
              <a:cs typeface="Constantia" charset="0"/>
            </a:endParaRPr>
          </a:p>
          <a:p>
            <a:pPr marL="800100" lvl="1" indent="-342900" algn="l">
              <a:lnSpc>
                <a:spcPct val="100000"/>
              </a:lnSpc>
              <a:spcBef>
                <a:spcPts val="1000"/>
              </a:spcBef>
              <a:spcAft>
                <a:spcPts val="1000"/>
              </a:spcAft>
              <a:buFont typeface="Arial" panose="020B0604020202020204" pitchFamily="34" charset="0"/>
              <a:buChar char="•"/>
            </a:pPr>
            <a:r>
              <a:rPr lang="en-US" sz="2400" dirty="0">
                <a:solidFill>
                  <a:prstClr val="white"/>
                </a:solidFill>
                <a:latin typeface="Corbel" panose="020B0503020204020204" pitchFamily="34" charset="0"/>
                <a:ea typeface="Constantia" charset="0"/>
                <a:cs typeface="Constantia" charset="0"/>
              </a:rPr>
              <a:t>Separately, communicate policies to management employees.</a:t>
            </a:r>
          </a:p>
          <a:p>
            <a:pPr algn="l">
              <a:lnSpc>
                <a:spcPct val="100000"/>
              </a:lnSpc>
              <a:spcAft>
                <a:spcPts val="1000"/>
              </a:spcAft>
            </a:pPr>
            <a:endParaRPr lang="en-US" sz="3000" dirty="0">
              <a:solidFill>
                <a:prstClr val="white"/>
              </a:solidFill>
              <a:latin typeface="Corbel" panose="020B0503020204020204" pitchFamily="34" charset="0"/>
              <a:ea typeface="Constantia" charset="0"/>
              <a:cs typeface="Constantia" charset="0"/>
            </a:endParaRPr>
          </a:p>
        </p:txBody>
      </p:sp>
    </p:spTree>
    <p:extLst>
      <p:ext uri="{BB962C8B-B14F-4D97-AF65-F5344CB8AC3E}">
        <p14:creationId xmlns:p14="http://schemas.microsoft.com/office/powerpoint/2010/main" val="41406352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23_PrinzTrainingPresentation_v1 white" id="{20AD39B5-A7CD-1849-B082-213287F22D9F}" vid="{681A1B85-DF02-1A4E-B834-8A3F6EDBD664}"/>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23_PrinzTrainingPresentation_v1 white" id="{20AD39B5-A7CD-1849-B082-213287F22D9F}" vid="{681A1B85-DF02-1A4E-B834-8A3F6EDBD66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5045</TotalTime>
  <Words>1294</Words>
  <Application>Microsoft Office PowerPoint</Application>
  <PresentationFormat>Widescreen</PresentationFormat>
  <Paragraphs>121</Paragraphs>
  <Slides>19</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Calibri</vt:lpstr>
      <vt:lpstr>Calibri Light</vt:lpstr>
      <vt:lpstr>Century Gothic</vt:lpstr>
      <vt:lpstr>Corbel</vt:lpstr>
      <vt:lpstr>Dosis</vt:lpstr>
      <vt:lpstr>Roboto</vt:lpstr>
      <vt:lpstr>Times New Roman</vt:lpstr>
      <vt:lpstr>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Amit</cp:lastModifiedBy>
  <cp:revision>218</cp:revision>
  <cp:lastPrinted>2020-08-13T18:22:51Z</cp:lastPrinted>
  <dcterms:created xsi:type="dcterms:W3CDTF">2018-06-25T20:44:28Z</dcterms:created>
  <dcterms:modified xsi:type="dcterms:W3CDTF">2020-08-13T18:33:32Z</dcterms:modified>
</cp:coreProperties>
</file>